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5479" r:id="rId1"/>
  </p:sldMasterIdLst>
  <p:notesMasterIdLst>
    <p:notesMasterId r:id="rId10"/>
  </p:notesMasterIdLst>
  <p:handoutMasterIdLst>
    <p:handoutMasterId r:id="rId11"/>
  </p:handoutMasterIdLst>
  <p:sldIdLst>
    <p:sldId id="511" r:id="rId2"/>
    <p:sldId id="526" r:id="rId3"/>
    <p:sldId id="529" r:id="rId4"/>
    <p:sldId id="530" r:id="rId5"/>
    <p:sldId id="532" r:id="rId6"/>
    <p:sldId id="521" r:id="rId7"/>
    <p:sldId id="528" r:id="rId8"/>
    <p:sldId id="518" r:id="rId9"/>
  </p:sldIdLst>
  <p:sldSz cx="9144000" cy="6858000" type="screen4x3"/>
  <p:notesSz cx="6669088" cy="97536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ele-GroteskEEHal" pitchFamily="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ele-GroteskEEHal" pitchFamily="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ele-GroteskEEHal" pitchFamily="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ele-GroteskEEHal" pitchFamily="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ele-GroteskEEHa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ele-GroteskEEHa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ele-GroteskEEHa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ele-GroteskEEHa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ele-GroteskEEHal" pitchFamily="2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CT" initials="I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CC"/>
    <a:srgbClr val="E20074"/>
    <a:srgbClr val="FF55AC"/>
    <a:srgbClr val="3399FF"/>
    <a:srgbClr val="000000"/>
    <a:srgbClr val="FFFFCC"/>
    <a:srgbClr val="3366FF"/>
    <a:srgbClr val="3366CC"/>
    <a:srgbClr val="FFFF99"/>
    <a:srgbClr val="FFCC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04" autoAdjust="0"/>
    <p:restoredTop sz="63272" autoAdjust="0"/>
  </p:normalViewPr>
  <p:slideViewPr>
    <p:cSldViewPr snapToGrid="0">
      <p:cViewPr varScale="1">
        <p:scale>
          <a:sx n="108" d="100"/>
          <a:sy n="108" d="100"/>
        </p:scale>
        <p:origin x="-1254" y="-96"/>
      </p:cViewPr>
      <p:guideLst>
        <p:guide orient="horz" pos="204"/>
        <p:guide orient="horz" pos="813"/>
        <p:guide orient="horz" pos="2938"/>
        <p:guide orient="horz" pos="1151"/>
        <p:guide orient="horz" pos="3933"/>
        <p:guide pos="327"/>
        <p:guide pos="1414"/>
        <p:guide pos="1543"/>
        <p:guide pos="3656"/>
        <p:guide pos="5290"/>
        <p:guide pos="1992"/>
        <p:guide pos="339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2190" y="-90"/>
      </p:cViewPr>
      <p:guideLst>
        <p:guide orient="horz" pos="3071"/>
        <p:guide pos="2100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05566" cy="43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583" tIns="44292" rIns="88583" bIns="44292" numCol="1" anchor="t" anchorCtr="0" compatLnSpc="1">
            <a:prstTxWarp prst="textNoShape">
              <a:avLst/>
            </a:prstTxWarp>
          </a:bodyPr>
          <a:lstStyle>
            <a:lvl1pPr defTabSz="885556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3091" y="0"/>
            <a:ext cx="2905566" cy="43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583" tIns="44292" rIns="88583" bIns="44292" numCol="1" anchor="t" anchorCtr="0" compatLnSpc="1">
            <a:prstTxWarp prst="textNoShape">
              <a:avLst/>
            </a:prstTxWarp>
          </a:bodyPr>
          <a:lstStyle>
            <a:lvl1pPr algn="r" defTabSz="885556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298162"/>
            <a:ext cx="2905566" cy="436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583" tIns="44292" rIns="88583" bIns="44292" numCol="1" anchor="b" anchorCtr="0" compatLnSpc="1">
            <a:prstTxWarp prst="textNoShape">
              <a:avLst/>
            </a:prstTxWarp>
          </a:bodyPr>
          <a:lstStyle>
            <a:lvl1pPr defTabSz="885556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3091" y="9298162"/>
            <a:ext cx="2905566" cy="436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583" tIns="44292" rIns="88583" bIns="44292" numCol="1" anchor="b" anchorCtr="0" compatLnSpc="1">
            <a:prstTxWarp prst="textNoShape">
              <a:avLst/>
            </a:prstTxWarp>
          </a:bodyPr>
          <a:lstStyle>
            <a:lvl1pPr algn="r" defTabSz="885556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C6D0F3AA-7FC2-4C40-AC5B-2B2A09E6444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889620" cy="486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583" tIns="44292" rIns="88583" bIns="44292" numCol="1" anchor="t" anchorCtr="0" compatLnSpc="1">
            <a:prstTxWarp prst="textNoShape">
              <a:avLst/>
            </a:prstTxWarp>
          </a:bodyPr>
          <a:lstStyle>
            <a:lvl1pPr defTabSz="885556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469" y="1"/>
            <a:ext cx="2889620" cy="486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583" tIns="44292" rIns="88583" bIns="44292" numCol="1" anchor="t" anchorCtr="0" compatLnSpc="1">
            <a:prstTxWarp prst="textNoShape">
              <a:avLst/>
            </a:prstTxWarp>
          </a:bodyPr>
          <a:lstStyle>
            <a:lvl1pPr algn="r" defTabSz="885556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0113" y="733425"/>
            <a:ext cx="4872037" cy="36544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8256" y="4632647"/>
            <a:ext cx="4892578" cy="4388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583" tIns="44292" rIns="88583" bIns="442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66860"/>
            <a:ext cx="2889620" cy="486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583" tIns="44292" rIns="88583" bIns="44292" numCol="1" anchor="b" anchorCtr="0" compatLnSpc="1">
            <a:prstTxWarp prst="textNoShape">
              <a:avLst/>
            </a:prstTxWarp>
          </a:bodyPr>
          <a:lstStyle>
            <a:lvl1pPr defTabSz="885556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469" y="9266860"/>
            <a:ext cx="2889620" cy="486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583" tIns="44292" rIns="88583" bIns="44292" numCol="1" anchor="b" anchorCtr="0" compatLnSpc="1">
            <a:prstTxWarp prst="textNoShape">
              <a:avLst/>
            </a:prstTxWarp>
          </a:bodyPr>
          <a:lstStyle>
            <a:lvl1pPr algn="r" defTabSz="885556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19454FC-DEEB-4D49-9E4D-83C1D08BADC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gradFill rotWithShape="0">
          <a:gsLst>
            <a:gs pos="0">
              <a:srgbClr val="FFFFFF"/>
            </a:gs>
            <a:gs pos="100000">
              <a:srgbClr val="9999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gray">
          <a:xfrm>
            <a:off x="306388" y="3957638"/>
            <a:ext cx="8535987" cy="2595562"/>
          </a:xfrm>
          <a:prstGeom prst="rect">
            <a:avLst/>
          </a:prstGeom>
          <a:solidFill>
            <a:schemeClr val="bg1"/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>
              <a:spcBef>
                <a:spcPct val="50000"/>
              </a:spcBef>
              <a:buClr>
                <a:srgbClr val="E20074"/>
              </a:buClr>
              <a:buSzPct val="75000"/>
              <a:buFont typeface="Wingdings" pitchFamily="2" charset="2"/>
              <a:buNone/>
              <a:defRPr/>
            </a:pPr>
            <a:endParaRPr lang="hr-HR" sz="2000">
              <a:solidFill>
                <a:srgbClr val="000000"/>
              </a:solidFill>
              <a:latin typeface="Tele-GroteskNor" pitchFamily="2" charset="0"/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gray">
          <a:xfrm>
            <a:off x="306388" y="3962400"/>
            <a:ext cx="8534400" cy="2590800"/>
          </a:xfrm>
          <a:prstGeom prst="rect">
            <a:avLst/>
          </a:prstGeom>
          <a:solidFill>
            <a:schemeClr val="bg1"/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spcBef>
                <a:spcPct val="50000"/>
              </a:spcBef>
              <a:buClr>
                <a:srgbClr val="E20074"/>
              </a:buClr>
              <a:buSzPct val="75000"/>
              <a:buFont typeface="Wingdings" pitchFamily="2" charset="2"/>
              <a:buNone/>
              <a:defRPr/>
            </a:pPr>
            <a:endParaRPr lang="hr-HR" sz="2000">
              <a:solidFill>
                <a:srgbClr val="000000"/>
              </a:solidFill>
              <a:latin typeface="Tele-GroteskNor" pitchFamily="2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gray">
          <a:xfrm>
            <a:off x="304800" y="3962400"/>
            <a:ext cx="8534400" cy="2590800"/>
          </a:xfrm>
          <a:prstGeom prst="rect">
            <a:avLst/>
          </a:prstGeom>
          <a:solidFill>
            <a:schemeClr val="bg1"/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spcBef>
                <a:spcPct val="50000"/>
              </a:spcBef>
              <a:buClr>
                <a:srgbClr val="E20074"/>
              </a:buClr>
              <a:buSzPct val="75000"/>
              <a:buFont typeface="Wingdings" pitchFamily="2" charset="2"/>
              <a:buNone/>
              <a:defRPr/>
            </a:pPr>
            <a:endParaRPr lang="hr-HR" sz="2000">
              <a:solidFill>
                <a:srgbClr val="000000"/>
              </a:solidFill>
              <a:latin typeface="Tele-GroteskNor" pitchFamily="2" charset="0"/>
            </a:endParaRPr>
          </a:p>
        </p:txBody>
      </p:sp>
      <p:pic>
        <p:nvPicPr>
          <p:cNvPr id="7" name="Picture 9" descr="T_PPT_Label_Slogan_HR_2"/>
          <p:cNvPicPr>
            <a:picLocks noChangeAspect="1" noChangeArrowheads="1"/>
          </p:cNvPicPr>
          <p:nvPr userDrawn="1"/>
        </p:nvPicPr>
        <p:blipFill>
          <a:blip r:embed="rId2" cstate="print"/>
          <a:srcRect r="84" b="948"/>
          <a:stretch>
            <a:fillRect/>
          </a:stretch>
        </p:blipFill>
        <p:spPr bwMode="gray">
          <a:xfrm>
            <a:off x="304800" y="5805488"/>
            <a:ext cx="8524875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29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04800" y="3960813"/>
            <a:ext cx="8532813" cy="1484312"/>
          </a:xfrm>
          <a:solidFill>
            <a:schemeClr val="bg1"/>
          </a:solidFill>
        </p:spPr>
        <p:txBody>
          <a:bodyPr lIns="216000" tIns="12600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04800" y="5445125"/>
            <a:ext cx="8532813" cy="447675"/>
          </a:xfrm>
        </p:spPr>
        <p:txBody>
          <a:bodyPr lIns="234000"/>
          <a:lstStyle>
            <a:lvl1pPr marL="0" indent="0">
              <a:buFont typeface="Wingdings" pitchFamily="2" charset="2"/>
              <a:buNone/>
              <a:defRPr sz="16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1461" y="6655641"/>
            <a:ext cx="3500344" cy="188912"/>
          </a:xfrm>
          <a:prstGeom prst="rect">
            <a:avLst/>
          </a:prstGeom>
        </p:spPr>
        <p:txBody>
          <a:bodyPr/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90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- strictly confidential -                                                                   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01038" y="6669088"/>
            <a:ext cx="539750" cy="144462"/>
          </a:xfrm>
          <a:prstGeom prst="rect">
            <a:avLst/>
          </a:prstGeom>
        </p:spPr>
        <p:txBody>
          <a:bodyPr/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900"/>
            </a:lvl1pPr>
          </a:lstStyle>
          <a:p>
            <a:pPr>
              <a:defRPr/>
            </a:pPr>
            <a:fld id="{8BBD361B-DE0E-4E37-9740-758E90FD9B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dt" sz="quarter" idx="2"/>
          </p:nvPr>
        </p:nvSpPr>
        <p:spPr>
          <a:xfrm>
            <a:off x="7100597" y="6659757"/>
            <a:ext cx="978192" cy="188912"/>
          </a:xfrm>
          <a:prstGeom prst="rect">
            <a:avLst/>
          </a:prstGeom>
        </p:spPr>
        <p:txBody>
          <a:bodyPr/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900"/>
            </a:lvl1pPr>
          </a:lstStyle>
          <a:p>
            <a:pPr>
              <a:defRPr/>
            </a:pPr>
            <a:fld id="{317C20F3-9F0C-4212-878C-2FF5DFB389CF}" type="datetime4">
              <a:rPr lang="hr-HR" smtClean="0">
                <a:solidFill>
                  <a:srgbClr val="000000"/>
                </a:solidFill>
              </a:rPr>
              <a:pPr>
                <a:defRPr/>
              </a:pPr>
              <a:t>28. svibanj 2013.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quarter" idx="10"/>
          </p:nvPr>
        </p:nvSpPr>
        <p:spPr>
          <a:xfrm>
            <a:off x="7269163" y="6669088"/>
            <a:ext cx="809625" cy="144462"/>
          </a:xfrm>
        </p:spPr>
        <p:txBody>
          <a:bodyPr/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900"/>
            </a:lvl1pPr>
          </a:lstStyle>
          <a:p>
            <a:pPr>
              <a:defRPr/>
            </a:pPr>
            <a:fld id="{8CEF9569-3F11-4A87-9007-1B238FD0DBD6}" type="datetime4">
              <a:rPr lang="hr-HR" smtClean="0">
                <a:solidFill>
                  <a:srgbClr val="000000"/>
                </a:solidFill>
              </a:rPr>
              <a:pPr>
                <a:defRPr/>
              </a:pPr>
              <a:t>28. svibanj 2013.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1461" y="6655641"/>
            <a:ext cx="3500344" cy="188912"/>
          </a:xfrm>
        </p:spPr>
        <p:txBody>
          <a:bodyPr/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90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- strictly confidential -                                                                   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01038" y="6669088"/>
            <a:ext cx="539750" cy="144462"/>
          </a:xfrm>
        </p:spPr>
        <p:txBody>
          <a:bodyPr/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900"/>
            </a:lvl1pPr>
          </a:lstStyle>
          <a:p>
            <a:pPr>
              <a:defRPr/>
            </a:pPr>
            <a:fld id="{8BBD361B-DE0E-4E37-9740-758E90FD9B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225425"/>
            <a:ext cx="2133600" cy="55800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5425"/>
            <a:ext cx="6248400" cy="55800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quarter" idx="10"/>
          </p:nvPr>
        </p:nvSpPr>
        <p:spPr>
          <a:xfrm>
            <a:off x="7269163" y="6669088"/>
            <a:ext cx="809625" cy="144462"/>
          </a:xfrm>
        </p:spPr>
        <p:txBody>
          <a:bodyPr/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900"/>
            </a:lvl1pPr>
          </a:lstStyle>
          <a:p>
            <a:pPr>
              <a:defRPr/>
            </a:pPr>
            <a:fld id="{1B364451-7C8F-423F-A0B6-C1745944491B}" type="datetime4">
              <a:rPr lang="hr-HR" smtClean="0">
                <a:solidFill>
                  <a:srgbClr val="000000"/>
                </a:solidFill>
              </a:rPr>
              <a:pPr>
                <a:defRPr/>
              </a:pPr>
              <a:t>28. svibanj 2013.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1461" y="6655641"/>
            <a:ext cx="3500344" cy="188912"/>
          </a:xfrm>
        </p:spPr>
        <p:txBody>
          <a:bodyPr/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90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- strictly confidential -                                                                   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01038" y="6669088"/>
            <a:ext cx="539750" cy="144462"/>
          </a:xfrm>
        </p:spPr>
        <p:txBody>
          <a:bodyPr/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900"/>
            </a:lvl1pPr>
          </a:lstStyle>
          <a:p>
            <a:pPr>
              <a:defRPr/>
            </a:pPr>
            <a:fld id="{8BBD361B-DE0E-4E37-9740-758E90FD9B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T_PPT_Label_Slogan_HR_2"/>
          <p:cNvPicPr>
            <a:picLocks noChangeAspect="1" noChangeArrowheads="1"/>
          </p:cNvPicPr>
          <p:nvPr userDrawn="1"/>
        </p:nvPicPr>
        <p:blipFill>
          <a:blip r:embed="rId2" cstate="print"/>
          <a:srcRect r="84" b="948"/>
          <a:stretch>
            <a:fillRect/>
          </a:stretch>
        </p:blipFill>
        <p:spPr bwMode="gray">
          <a:xfrm>
            <a:off x="304800" y="5792788"/>
            <a:ext cx="8524875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314325"/>
            <a:ext cx="8029575" cy="768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65175" y="1460500"/>
            <a:ext cx="8035925" cy="4635500"/>
          </a:xfrm>
        </p:spPr>
        <p:txBody>
          <a:bodyPr/>
          <a:lstStyle/>
          <a:p>
            <a:pPr lvl="0"/>
            <a:endParaRPr lang="hr-HR" noProof="0" smtClean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dt" sz="quarter" idx="10"/>
          </p:nvPr>
        </p:nvSpPr>
        <p:spPr>
          <a:xfrm>
            <a:off x="7269163" y="6669088"/>
            <a:ext cx="809625" cy="144462"/>
          </a:xfrm>
        </p:spPr>
        <p:txBody>
          <a:bodyPr/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900"/>
            </a:lvl1pPr>
          </a:lstStyle>
          <a:p>
            <a:pPr>
              <a:defRPr/>
            </a:pPr>
            <a:fld id="{B50F5EEE-98C8-43EB-92C7-63D4EC1A7AE7}" type="datetime4">
              <a:rPr lang="hr-HR" smtClean="0">
                <a:solidFill>
                  <a:srgbClr val="000000"/>
                </a:solidFill>
              </a:rPr>
              <a:pPr>
                <a:defRPr/>
              </a:pPr>
              <a:t>28. svibanj 2013.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1461" y="6655641"/>
            <a:ext cx="3500344" cy="188912"/>
          </a:xfrm>
        </p:spPr>
        <p:txBody>
          <a:bodyPr/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90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- strictly confidential -                                                                   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01038" y="6669088"/>
            <a:ext cx="539750" cy="144462"/>
          </a:xfrm>
        </p:spPr>
        <p:txBody>
          <a:bodyPr/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900"/>
            </a:lvl1pPr>
          </a:lstStyle>
          <a:p>
            <a:pPr>
              <a:defRPr/>
            </a:pPr>
            <a:fld id="{8BBD361B-DE0E-4E37-9740-758E90FD9B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latin typeface="Tele-AntiquaEE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quarter" idx="10"/>
          </p:nvPr>
        </p:nvSpPr>
        <p:spPr>
          <a:xfrm>
            <a:off x="7269163" y="6669088"/>
            <a:ext cx="809625" cy="144462"/>
          </a:xfrm>
        </p:spPr>
        <p:txBody>
          <a:bodyPr/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900"/>
            </a:lvl1pPr>
          </a:lstStyle>
          <a:p>
            <a:pPr>
              <a:defRPr/>
            </a:pPr>
            <a:fld id="{7EC0B3CE-4879-4FF8-9B19-BB1815B9ECED}" type="datetime4">
              <a:rPr lang="hr-HR" smtClean="0">
                <a:solidFill>
                  <a:srgbClr val="000000"/>
                </a:solidFill>
              </a:rPr>
              <a:pPr>
                <a:defRPr/>
              </a:pPr>
              <a:t>28. svibanj 2013.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1461" y="6655641"/>
            <a:ext cx="3500344" cy="188912"/>
          </a:xfrm>
        </p:spPr>
        <p:txBody>
          <a:bodyPr/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90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- strictly confidential -                                                                   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01038" y="6669088"/>
            <a:ext cx="539750" cy="144462"/>
          </a:xfrm>
        </p:spPr>
        <p:txBody>
          <a:bodyPr/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900"/>
            </a:lvl1pPr>
          </a:lstStyle>
          <a:p>
            <a:pPr>
              <a:defRPr/>
            </a:pPr>
            <a:fld id="{8BBD361B-DE0E-4E37-9740-758E90FD9B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2813" cy="1136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752600"/>
            <a:ext cx="4189413" cy="4203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752600"/>
            <a:ext cx="4191000" cy="4203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quarter" idx="10"/>
          </p:nvPr>
        </p:nvSpPr>
        <p:spPr>
          <a:xfrm>
            <a:off x="7269163" y="6669088"/>
            <a:ext cx="809625" cy="144462"/>
          </a:xfrm>
        </p:spPr>
        <p:txBody>
          <a:bodyPr/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900"/>
            </a:lvl1pPr>
          </a:lstStyle>
          <a:p>
            <a:pPr>
              <a:defRPr/>
            </a:pPr>
            <a:fld id="{C04A8CC9-4934-4F6B-B416-E44E79B1DD56}" type="datetime4">
              <a:rPr lang="hr-HR" smtClean="0">
                <a:solidFill>
                  <a:srgbClr val="000000"/>
                </a:solidFill>
              </a:rPr>
              <a:pPr>
                <a:defRPr/>
              </a:pPr>
              <a:t>28. svibanj 2013.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1461" y="6655641"/>
            <a:ext cx="3500344" cy="188912"/>
          </a:xfrm>
        </p:spPr>
        <p:txBody>
          <a:bodyPr/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90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- strictly confidential -                                                                   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01038" y="6669088"/>
            <a:ext cx="539750" cy="144462"/>
          </a:xfrm>
        </p:spPr>
        <p:txBody>
          <a:bodyPr/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900"/>
            </a:lvl1pPr>
          </a:lstStyle>
          <a:p>
            <a:pPr>
              <a:defRPr/>
            </a:pPr>
            <a:fld id="{8BBD361B-DE0E-4E37-9740-758E90FD9B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1461" y="6655641"/>
            <a:ext cx="3500344" cy="188912"/>
          </a:xfrm>
        </p:spPr>
        <p:txBody>
          <a:bodyPr/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90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- strictly confidential -                                                                   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01038" y="6669088"/>
            <a:ext cx="539750" cy="144462"/>
          </a:xfrm>
        </p:spPr>
        <p:txBody>
          <a:bodyPr/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900"/>
            </a:lvl1pPr>
          </a:lstStyle>
          <a:p>
            <a:pPr>
              <a:defRPr/>
            </a:pPr>
            <a:fld id="{8BBD361B-DE0E-4E37-9740-758E90FD9B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dt" sz="quarter" idx="2"/>
          </p:nvPr>
        </p:nvSpPr>
        <p:spPr>
          <a:xfrm>
            <a:off x="7100597" y="6659757"/>
            <a:ext cx="978192" cy="188912"/>
          </a:xfrm>
          <a:prstGeom prst="rect">
            <a:avLst/>
          </a:prstGeom>
        </p:spPr>
        <p:txBody>
          <a:bodyPr/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900"/>
            </a:lvl1pPr>
          </a:lstStyle>
          <a:p>
            <a:pPr>
              <a:defRPr/>
            </a:pPr>
            <a:fld id="{E1EEEC76-18AE-43E0-BD8E-3D09B9C27AD1}" type="datetime4">
              <a:rPr lang="hr-HR" smtClean="0">
                <a:solidFill>
                  <a:srgbClr val="000000"/>
                </a:solidFill>
              </a:rPr>
              <a:pPr>
                <a:defRPr/>
              </a:pPr>
              <a:t>28. svibanj 2013.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quarter" idx="10"/>
          </p:nvPr>
        </p:nvSpPr>
        <p:spPr>
          <a:xfrm>
            <a:off x="7269163" y="6669088"/>
            <a:ext cx="809625" cy="144462"/>
          </a:xfrm>
        </p:spPr>
        <p:txBody>
          <a:bodyPr/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900"/>
            </a:lvl1pPr>
          </a:lstStyle>
          <a:p>
            <a:pPr>
              <a:defRPr/>
            </a:pPr>
            <a:fld id="{B7AA433A-365E-4773-ADE1-311016F6F238}" type="datetime4">
              <a:rPr lang="hr-HR" smtClean="0">
                <a:solidFill>
                  <a:srgbClr val="000000"/>
                </a:solidFill>
              </a:rPr>
              <a:pPr>
                <a:defRPr/>
              </a:pPr>
              <a:t>28. svibanj 2013.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1461" y="6655641"/>
            <a:ext cx="3500344" cy="188912"/>
          </a:xfrm>
        </p:spPr>
        <p:txBody>
          <a:bodyPr/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90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- strictly confidential -                                                                   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01038" y="6669088"/>
            <a:ext cx="539750" cy="144462"/>
          </a:xfrm>
        </p:spPr>
        <p:txBody>
          <a:bodyPr/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900"/>
            </a:lvl1pPr>
          </a:lstStyle>
          <a:p>
            <a:pPr>
              <a:defRPr/>
            </a:pPr>
            <a:fld id="{8BBD361B-DE0E-4E37-9740-758E90FD9B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6388" y="1485900"/>
            <a:ext cx="4189412" cy="4319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4191000" cy="4319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dt" sz="quarter" idx="10"/>
          </p:nvPr>
        </p:nvSpPr>
        <p:spPr>
          <a:xfrm>
            <a:off x="7269163" y="6669088"/>
            <a:ext cx="809625" cy="144462"/>
          </a:xfrm>
        </p:spPr>
        <p:txBody>
          <a:bodyPr/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900"/>
            </a:lvl1pPr>
          </a:lstStyle>
          <a:p>
            <a:pPr>
              <a:defRPr/>
            </a:pPr>
            <a:fld id="{A75649B2-8229-47B7-B47D-A0981BFB11D4}" type="datetime4">
              <a:rPr lang="hr-HR" smtClean="0">
                <a:solidFill>
                  <a:srgbClr val="000000"/>
                </a:solidFill>
              </a:rPr>
              <a:pPr>
                <a:defRPr/>
              </a:pPr>
              <a:t>28. svibanj 2013.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1461" y="6655641"/>
            <a:ext cx="3500344" cy="188912"/>
          </a:xfrm>
        </p:spPr>
        <p:txBody>
          <a:bodyPr/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90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- strictly confidential -                                                                   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01038" y="6669088"/>
            <a:ext cx="539750" cy="144462"/>
          </a:xfrm>
        </p:spPr>
        <p:txBody>
          <a:bodyPr/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900"/>
            </a:lvl1pPr>
          </a:lstStyle>
          <a:p>
            <a:pPr>
              <a:defRPr/>
            </a:pPr>
            <a:fld id="{8BBD361B-DE0E-4E37-9740-758E90FD9B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dt" sz="quarter" idx="10"/>
          </p:nvPr>
        </p:nvSpPr>
        <p:spPr>
          <a:xfrm>
            <a:off x="7269163" y="6669088"/>
            <a:ext cx="809625" cy="144462"/>
          </a:xfrm>
        </p:spPr>
        <p:txBody>
          <a:bodyPr/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900"/>
            </a:lvl1pPr>
          </a:lstStyle>
          <a:p>
            <a:pPr>
              <a:defRPr/>
            </a:pPr>
            <a:fld id="{AE4617B6-D3A9-4FCB-9AE2-500524A70E07}" type="datetime4">
              <a:rPr lang="hr-HR" smtClean="0">
                <a:solidFill>
                  <a:srgbClr val="000000"/>
                </a:solidFill>
              </a:rPr>
              <a:pPr>
                <a:defRPr/>
              </a:pPr>
              <a:t>28. svibanj 2013.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1461" y="6655641"/>
            <a:ext cx="3500344" cy="188912"/>
          </a:xfrm>
        </p:spPr>
        <p:txBody>
          <a:bodyPr/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90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- strictly confidential -                                                                   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01038" y="6669088"/>
            <a:ext cx="539750" cy="144462"/>
          </a:xfrm>
        </p:spPr>
        <p:txBody>
          <a:bodyPr/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900"/>
            </a:lvl1pPr>
          </a:lstStyle>
          <a:p>
            <a:pPr>
              <a:defRPr/>
            </a:pPr>
            <a:fld id="{8BBD361B-DE0E-4E37-9740-758E90FD9B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25425"/>
            <a:ext cx="8534400" cy="12604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quarter" idx="10"/>
          </p:nvPr>
        </p:nvSpPr>
        <p:spPr>
          <a:xfrm>
            <a:off x="7269163" y="6669088"/>
            <a:ext cx="809625" cy="144462"/>
          </a:xfrm>
        </p:spPr>
        <p:txBody>
          <a:bodyPr/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900"/>
            </a:lvl1pPr>
          </a:lstStyle>
          <a:p>
            <a:pPr>
              <a:defRPr/>
            </a:pPr>
            <a:fld id="{AB455EF7-4338-446D-A8C9-F663F2931422}" type="datetime4">
              <a:rPr lang="hr-HR" smtClean="0">
                <a:solidFill>
                  <a:srgbClr val="000000"/>
                </a:solidFill>
              </a:rPr>
              <a:pPr>
                <a:defRPr/>
              </a:pPr>
              <a:t>28. svibanj 2013.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1461" y="6655641"/>
            <a:ext cx="3500344" cy="188912"/>
          </a:xfrm>
        </p:spPr>
        <p:txBody>
          <a:bodyPr/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90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- strictly confidential -                                                                   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01038" y="6669088"/>
            <a:ext cx="539750" cy="144462"/>
          </a:xfrm>
        </p:spPr>
        <p:txBody>
          <a:bodyPr/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900"/>
            </a:lvl1pPr>
          </a:lstStyle>
          <a:p>
            <a:pPr>
              <a:defRPr/>
            </a:pPr>
            <a:fld id="{8BBD361B-DE0E-4E37-9740-758E90FD9B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dt" sz="quarter" idx="10"/>
          </p:nvPr>
        </p:nvSpPr>
        <p:spPr>
          <a:xfrm>
            <a:off x="7269163" y="6669088"/>
            <a:ext cx="809625" cy="144462"/>
          </a:xfrm>
        </p:spPr>
        <p:txBody>
          <a:bodyPr/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900"/>
            </a:lvl1pPr>
          </a:lstStyle>
          <a:p>
            <a:pPr>
              <a:defRPr/>
            </a:pPr>
            <a:fld id="{A96C35D8-D13B-4970-9BEB-7511F2296596}" type="datetime4">
              <a:rPr lang="hr-HR" smtClean="0">
                <a:solidFill>
                  <a:srgbClr val="000000"/>
                </a:solidFill>
              </a:rPr>
              <a:pPr>
                <a:defRPr/>
              </a:pPr>
              <a:t>28. svibanj 2013.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1461" y="6655641"/>
            <a:ext cx="3500344" cy="188912"/>
          </a:xfrm>
        </p:spPr>
        <p:txBody>
          <a:bodyPr/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90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- strictly confidential -                                                                   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01038" y="6669088"/>
            <a:ext cx="539750" cy="144462"/>
          </a:xfrm>
        </p:spPr>
        <p:txBody>
          <a:bodyPr/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900"/>
            </a:lvl1pPr>
          </a:lstStyle>
          <a:p>
            <a:pPr>
              <a:defRPr/>
            </a:pPr>
            <a:fld id="{8BBD361B-DE0E-4E37-9740-758E90FD9B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dt" sz="quarter" idx="10"/>
          </p:nvPr>
        </p:nvSpPr>
        <p:spPr>
          <a:xfrm>
            <a:off x="7269163" y="6669088"/>
            <a:ext cx="809625" cy="144462"/>
          </a:xfrm>
        </p:spPr>
        <p:txBody>
          <a:bodyPr/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900"/>
            </a:lvl1pPr>
          </a:lstStyle>
          <a:p>
            <a:pPr>
              <a:defRPr/>
            </a:pPr>
            <a:fld id="{C18775CE-AE17-40FB-B171-6D86D3098AE1}" type="datetime4">
              <a:rPr lang="hr-HR" smtClean="0">
                <a:solidFill>
                  <a:srgbClr val="000000"/>
                </a:solidFill>
              </a:rPr>
              <a:pPr>
                <a:defRPr/>
              </a:pPr>
              <a:t>28. svibanj 2013.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1461" y="6655641"/>
            <a:ext cx="3500344" cy="188912"/>
          </a:xfrm>
        </p:spPr>
        <p:txBody>
          <a:bodyPr/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90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- strictly confidential -                                                                   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01038" y="6669088"/>
            <a:ext cx="539750" cy="144462"/>
          </a:xfrm>
        </p:spPr>
        <p:txBody>
          <a:bodyPr/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900"/>
            </a:lvl1pPr>
          </a:lstStyle>
          <a:p>
            <a:pPr>
              <a:defRPr/>
            </a:pPr>
            <a:fld id="{8BBD361B-DE0E-4E37-9740-758E90FD9B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dt" sz="quarter" idx="10"/>
          </p:nvPr>
        </p:nvSpPr>
        <p:spPr>
          <a:xfrm>
            <a:off x="7269163" y="6669088"/>
            <a:ext cx="809625" cy="144462"/>
          </a:xfrm>
        </p:spPr>
        <p:txBody>
          <a:bodyPr/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900"/>
            </a:lvl1pPr>
          </a:lstStyle>
          <a:p>
            <a:pPr>
              <a:defRPr/>
            </a:pPr>
            <a:fld id="{CD96E1A2-CD24-4CBE-90BC-AA28EA947C3F}" type="datetime4">
              <a:rPr lang="hr-HR" smtClean="0">
                <a:solidFill>
                  <a:srgbClr val="000000"/>
                </a:solidFill>
              </a:rPr>
              <a:pPr>
                <a:defRPr/>
              </a:pPr>
              <a:t>28. svibanj 2013.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1461" y="6655641"/>
            <a:ext cx="3500344" cy="188912"/>
          </a:xfrm>
        </p:spPr>
        <p:txBody>
          <a:bodyPr/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90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- strictly confidential -                                                                   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01038" y="6669088"/>
            <a:ext cx="539750" cy="144462"/>
          </a:xfrm>
        </p:spPr>
        <p:txBody>
          <a:bodyPr/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900"/>
            </a:lvl1pPr>
          </a:lstStyle>
          <a:p>
            <a:pPr>
              <a:defRPr/>
            </a:pPr>
            <a:fld id="{8BBD361B-DE0E-4E37-9740-758E90FD9B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Grp="1" noChangeArrowheads="1"/>
          </p:cNvSpPr>
          <p:nvPr>
            <p:ph type="body" idx="1"/>
          </p:nvPr>
        </p:nvSpPr>
        <p:spPr bwMode="gray">
          <a:xfrm>
            <a:off x="306388" y="1485900"/>
            <a:ext cx="8532812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3" name="Rectangle 6"/>
          <p:cNvSpPr>
            <a:spLocks noGrp="1" noChangeArrowheads="1"/>
          </p:cNvSpPr>
          <p:nvPr>
            <p:ph type="title"/>
          </p:nvPr>
        </p:nvSpPr>
        <p:spPr bwMode="gray">
          <a:xfrm>
            <a:off x="304800" y="225425"/>
            <a:ext cx="8534400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5364" name="Picture 11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92100" y="6137275"/>
            <a:ext cx="873283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Grp="1" noChangeArrowheads="1"/>
          </p:cNvSpPr>
          <p:nvPr>
            <p:ph type="dt" sz="quarter" idx="2"/>
          </p:nvPr>
        </p:nvSpPr>
        <p:spPr>
          <a:xfrm>
            <a:off x="7100597" y="6659757"/>
            <a:ext cx="978192" cy="188912"/>
          </a:xfrm>
          <a:prstGeom prst="rect">
            <a:avLst/>
          </a:prstGeom>
        </p:spPr>
        <p:txBody>
          <a:bodyPr/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900"/>
            </a:lvl1pPr>
          </a:lstStyle>
          <a:p>
            <a:pPr>
              <a:defRPr/>
            </a:pPr>
            <a:fld id="{F8EA05D5-391F-4022-B9E0-884CD450328E}" type="datetime4">
              <a:rPr lang="hr-HR" smtClean="0">
                <a:solidFill>
                  <a:srgbClr val="000000"/>
                </a:solidFill>
              </a:rPr>
              <a:pPr>
                <a:defRPr/>
              </a:pPr>
              <a:t>28. svibanj 2013.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type="ftr" sz="quarter" idx="3"/>
          </p:nvPr>
        </p:nvSpPr>
        <p:spPr>
          <a:xfrm>
            <a:off x="2931461" y="6655641"/>
            <a:ext cx="3500344" cy="188912"/>
          </a:xfrm>
          <a:prstGeom prst="rect">
            <a:avLst/>
          </a:prstGeom>
        </p:spPr>
        <p:txBody>
          <a:bodyPr/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90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- strictly confidential -                                                                   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301038" y="6669088"/>
            <a:ext cx="539750" cy="144462"/>
          </a:xfrm>
          <a:prstGeom prst="rect">
            <a:avLst/>
          </a:prstGeom>
        </p:spPr>
        <p:txBody>
          <a:bodyPr/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900"/>
            </a:lvl1pPr>
          </a:lstStyle>
          <a:p>
            <a:pPr>
              <a:defRPr/>
            </a:pPr>
            <a:fld id="{8BBD361B-DE0E-4E37-9740-758E90FD9B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80" r:id="rId1"/>
    <p:sldLayoutId id="2147485481" r:id="rId2"/>
    <p:sldLayoutId id="2147485482" r:id="rId3"/>
    <p:sldLayoutId id="2147485483" r:id="rId4"/>
    <p:sldLayoutId id="2147485484" r:id="rId5"/>
    <p:sldLayoutId id="2147485485" r:id="rId6"/>
    <p:sldLayoutId id="2147485486" r:id="rId7"/>
    <p:sldLayoutId id="2147485487" r:id="rId8"/>
    <p:sldLayoutId id="2147485488" r:id="rId9"/>
    <p:sldLayoutId id="2147485489" r:id="rId10"/>
    <p:sldLayoutId id="2147485490" r:id="rId11"/>
    <p:sldLayoutId id="2147485491" r:id="rId12"/>
    <p:sldLayoutId id="2147485492" r:id="rId13"/>
    <p:sldLayoutId id="2147485493" r:id="rId14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defRPr sz="2800">
          <a:solidFill>
            <a:schemeClr val="tx2"/>
          </a:solidFill>
          <a:latin typeface="Tele-GroteskNor" pitchFamily="2" charset="0"/>
        </a:defRPr>
      </a:lvl2pPr>
      <a:lvl3pPr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defRPr sz="2800">
          <a:solidFill>
            <a:schemeClr val="tx2"/>
          </a:solidFill>
          <a:latin typeface="Tele-GroteskNor" pitchFamily="2" charset="0"/>
        </a:defRPr>
      </a:lvl3pPr>
      <a:lvl4pPr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defRPr sz="2800">
          <a:solidFill>
            <a:schemeClr val="tx2"/>
          </a:solidFill>
          <a:latin typeface="Tele-GroteskNor" pitchFamily="2" charset="0"/>
        </a:defRPr>
      </a:lvl4pPr>
      <a:lvl5pPr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defRPr sz="2800">
          <a:solidFill>
            <a:schemeClr val="tx2"/>
          </a:solidFill>
          <a:latin typeface="Tele-GroteskNor" pitchFamily="2" charset="0"/>
        </a:defRPr>
      </a:lvl5pPr>
      <a:lvl6pPr marL="4572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defRPr sz="2800">
          <a:solidFill>
            <a:schemeClr val="tx2"/>
          </a:solidFill>
          <a:latin typeface="Tele-GroteskNor" pitchFamily="2" charset="0"/>
        </a:defRPr>
      </a:lvl6pPr>
      <a:lvl7pPr marL="9144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defRPr sz="2800">
          <a:solidFill>
            <a:schemeClr val="tx2"/>
          </a:solidFill>
          <a:latin typeface="Tele-GroteskNor" pitchFamily="2" charset="0"/>
        </a:defRPr>
      </a:lvl7pPr>
      <a:lvl8pPr marL="13716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defRPr sz="2800">
          <a:solidFill>
            <a:schemeClr val="tx2"/>
          </a:solidFill>
          <a:latin typeface="Tele-GroteskNor" pitchFamily="2" charset="0"/>
        </a:defRPr>
      </a:lvl8pPr>
      <a:lvl9pPr marL="18288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defRPr sz="2800">
          <a:solidFill>
            <a:schemeClr val="tx2"/>
          </a:solidFill>
          <a:latin typeface="Tele-GroteskNor" pitchFamily="2" charset="0"/>
        </a:defRPr>
      </a:lvl9pPr>
    </p:titleStyle>
    <p:bodyStyle>
      <a:lvl1pPr marL="223838" indent="-223838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96900" indent="-242888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952500" indent="-242888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316038" indent="-22225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670050" indent="-233363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27250" indent="-233363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84450" indent="-233363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41650" indent="-233363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98850" indent="-233363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Tarife Moj račun S i L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E20074"/>
                </a:solidFill>
              </a:rPr>
              <a:t>Ponuda za zaposlenike</a:t>
            </a:r>
            <a:endParaRPr lang="hr-HR" dirty="0">
              <a:solidFill>
                <a:srgbClr val="E2007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BD361B-DE0E-4E37-9740-758E90FD9B8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489" y="361949"/>
            <a:ext cx="8595022" cy="341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5425"/>
            <a:ext cx="2425700" cy="523875"/>
          </a:xfrm>
        </p:spPr>
        <p:txBody>
          <a:bodyPr/>
          <a:lstStyle/>
          <a:p>
            <a:r>
              <a:rPr lang="hr-HR" dirty="0" smtClean="0"/>
              <a:t>Sadržaj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itchFamily="2" charset="2"/>
              <a:buChar char="q"/>
            </a:pPr>
            <a:r>
              <a:rPr lang="hr-HR" dirty="0" smtClean="0"/>
              <a:t>Opis ponude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hr-HR" dirty="0" smtClean="0"/>
              <a:t>Moj račun tarife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hr-HR" dirty="0" smtClean="0"/>
              <a:t>Posebna Moj račun + ponuda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hr-HR" dirty="0" smtClean="0"/>
              <a:t>Ponuda uređaja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hr-HR" dirty="0" smtClean="0"/>
              <a:t>Prednosti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hr-HR" dirty="0" smtClean="0"/>
              <a:t>Administracija</a:t>
            </a:r>
          </a:p>
          <a:p>
            <a:pPr marL="457200" indent="-457200">
              <a:buFont typeface="Wingdings" pitchFamily="2" charset="2"/>
              <a:buChar char="q"/>
            </a:pP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BD361B-DE0E-4E37-9740-758E90FD9B8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Opis ponude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388" y="3381839"/>
            <a:ext cx="8532812" cy="2975414"/>
          </a:xfrm>
        </p:spPr>
        <p:txBody>
          <a:bodyPr/>
          <a:lstStyle/>
          <a:p>
            <a:pPr>
              <a:lnSpc>
                <a:spcPct val="100000"/>
              </a:lnSpc>
              <a:buFont typeface="Wingdings" pitchFamily="2" charset="2"/>
              <a:buChar char="q"/>
            </a:pPr>
            <a:r>
              <a:rPr lang="hr-HR" sz="1600" dirty="0" smtClean="0"/>
              <a:t>Svaki zaposlenik uz svoj postojeći priključak i uslugu VPN Moj račun može aktivirati do najviše 3 dodatna priključka za članove svoje obitelji</a:t>
            </a:r>
          </a:p>
          <a:p>
            <a:pPr>
              <a:lnSpc>
                <a:spcPct val="100000"/>
              </a:lnSpc>
              <a:buFont typeface="Wingdings" pitchFamily="2" charset="2"/>
              <a:buChar char="q"/>
            </a:pPr>
            <a:r>
              <a:rPr lang="hr-HR" sz="1600" dirty="0" smtClean="0"/>
              <a:t>Sva potrošnja na dodatnim priključcima biti će obračunata nositelju usluge Moj Račun - zaposleniku</a:t>
            </a:r>
          </a:p>
          <a:p>
            <a:pPr>
              <a:lnSpc>
                <a:spcPct val="100000"/>
              </a:lnSpc>
              <a:buFont typeface="Wingdings" pitchFamily="2" charset="2"/>
              <a:buChar char="q"/>
            </a:pPr>
            <a:r>
              <a:rPr lang="hr-HR" sz="1600" dirty="0" smtClean="0"/>
              <a:t>Nositelj (zaposlenik) usluge: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q"/>
            </a:pPr>
            <a:r>
              <a:rPr lang="hr-HR" sz="1600" dirty="0" smtClean="0"/>
              <a:t>je u potpunosti odgovoran za svu potrošnju na svim priključcima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q"/>
            </a:pPr>
            <a:r>
              <a:rPr lang="hr-HR" sz="1600" dirty="0" smtClean="0"/>
              <a:t>ima svu kontrolu troškova kroz mogućnost aktiviranja svih usluga i opcija na svojim brojevima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q"/>
            </a:pPr>
            <a:r>
              <a:rPr lang="hr-HR" sz="1600" dirty="0" smtClean="0"/>
              <a:t>odlučuje koju ponudu će odabrati, MCD 12/24/bez ugovora</a:t>
            </a:r>
          </a:p>
          <a:p>
            <a:pPr>
              <a:lnSpc>
                <a:spcPct val="100000"/>
              </a:lnSpc>
              <a:buFont typeface="Wingdings" pitchFamily="2" charset="2"/>
              <a:buChar char="q"/>
            </a:pPr>
            <a:r>
              <a:rPr lang="hr-HR" sz="1600" dirty="0" smtClean="0"/>
              <a:t>Uz potpis ugovora se može odabrati i uređaj po povlaštenoj cijeni </a:t>
            </a:r>
          </a:p>
          <a:p>
            <a:pPr>
              <a:lnSpc>
                <a:spcPct val="100000"/>
              </a:lnSpc>
              <a:buFont typeface="Wingdings" pitchFamily="2" charset="2"/>
              <a:buChar char="q"/>
            </a:pPr>
            <a:r>
              <a:rPr lang="hr-HR" sz="1600" dirty="0" smtClean="0"/>
              <a:t>Svi razgovori unutar brojeva koji su dio istog Mog Računa su 0 kn/min</a:t>
            </a:r>
          </a:p>
          <a:p>
            <a:pPr>
              <a:lnSpc>
                <a:spcPct val="100000"/>
              </a:lnSpc>
              <a:buFont typeface="Wingdings" pitchFamily="2" charset="2"/>
              <a:buChar char="q"/>
            </a:pPr>
            <a:r>
              <a:rPr lang="hr-HR" sz="1600" dirty="0" smtClean="0"/>
              <a:t>Svi razgovori unutar VPN-a poslovnog korisnika su po cijeni od 0kn/min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BD361B-DE0E-4E37-9740-758E90FD9B8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267200" y="399843"/>
            <a:ext cx="4151085" cy="2917372"/>
            <a:chOff x="4303488" y="377371"/>
            <a:chExt cx="4622798" cy="3439886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02634" y="1052330"/>
              <a:ext cx="3759199" cy="2097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Oval 9"/>
            <p:cNvSpPr/>
            <p:nvPr/>
          </p:nvSpPr>
          <p:spPr bwMode="auto">
            <a:xfrm>
              <a:off x="4303488" y="377371"/>
              <a:ext cx="4622798" cy="3439886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128588" marR="0" indent="-128588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ele-GroteskNor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777030" y="630343"/>
              <a:ext cx="17272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b="1" dirty="0" smtClean="0">
                  <a:latin typeface="+mj-lt"/>
                </a:rPr>
                <a:t>Korporativni VPN</a:t>
              </a:r>
              <a:endParaRPr lang="en-US" b="1" dirty="0">
                <a:latin typeface="+mj-lt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22514" y="675616"/>
            <a:ext cx="3106057" cy="2481942"/>
            <a:chOff x="319315" y="769258"/>
            <a:chExt cx="3294744" cy="2554514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9315" y="885371"/>
              <a:ext cx="3208260" cy="2406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Oval 8"/>
            <p:cNvSpPr/>
            <p:nvPr/>
          </p:nvSpPr>
          <p:spPr bwMode="auto">
            <a:xfrm>
              <a:off x="362859" y="769258"/>
              <a:ext cx="3251200" cy="2554514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128588" marR="0" indent="-128588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ele-GroteskNor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51479" y="986971"/>
              <a:ext cx="1900144" cy="439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b="1" dirty="0" smtClean="0">
                  <a:latin typeface="+mj-lt"/>
                </a:rPr>
                <a:t>Moj račun S i L</a:t>
              </a:r>
              <a:endParaRPr lang="en-US" b="1" dirty="0">
                <a:latin typeface="+mj-lt"/>
              </a:endParaRPr>
            </a:p>
          </p:txBody>
        </p:sp>
      </p:grpSp>
      <p:sp>
        <p:nvSpPr>
          <p:cNvPr id="11" name="Left-Right Arrow 10"/>
          <p:cNvSpPr/>
          <p:nvPr/>
        </p:nvSpPr>
        <p:spPr bwMode="auto">
          <a:xfrm>
            <a:off x="3410857" y="1691615"/>
            <a:ext cx="1059543" cy="551543"/>
          </a:xfrm>
          <a:prstGeom prst="leftRightArrow">
            <a:avLst/>
          </a:prstGeom>
          <a:solidFill>
            <a:schemeClr val="bg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128588" marR="0" indent="-128588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tabLst/>
            </a:pPr>
            <a:r>
              <a:rPr kumimoji="0" lang="hr-HR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ele-GroteskNor" pitchFamily="2" charset="0"/>
              </a:rPr>
              <a:t>0 kn/min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ele-GroteskNor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Moj račun tarife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BD361B-DE0E-4E37-9740-758E90FD9B8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61257" y="979008"/>
          <a:ext cx="8592456" cy="4993640"/>
        </p:xfrm>
        <a:graphic>
          <a:graphicData uri="http://schemas.openxmlformats.org/drawingml/2006/table">
            <a:tbl>
              <a:tblPr/>
              <a:tblGrid>
                <a:gridCol w="2105648"/>
                <a:gridCol w="1717850"/>
                <a:gridCol w="615350"/>
                <a:gridCol w="2076804"/>
                <a:gridCol w="2076804"/>
              </a:tblGrid>
              <a:tr h="844116">
                <a:tc gridSpan="2">
                  <a:txBody>
                    <a:bodyPr/>
                    <a:lstStyle/>
                    <a:p>
                      <a:pPr algn="l" fontAlgn="b"/>
                      <a:r>
                        <a:rPr lang="hr-HR" sz="2000" b="1" i="0" u="none" strike="noStrike" dirty="0">
                          <a:solidFill>
                            <a:srgbClr val="000000"/>
                          </a:solidFill>
                          <a:latin typeface="Tele-GroteskNor"/>
                        </a:rPr>
                        <a:t>Moj račun S</a:t>
                      </a:r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latin typeface="Tele-GroteskNor"/>
                        </a:rPr>
                        <a:t/>
                      </a:r>
                      <a:br>
                        <a:rPr lang="hr-HR" sz="2000" b="0" i="0" u="none" strike="noStrike" dirty="0">
                          <a:solidFill>
                            <a:srgbClr val="000000"/>
                          </a:solidFill>
                          <a:latin typeface="Tele-GroteskNor"/>
                        </a:rPr>
                      </a:br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latin typeface="Tele-GroteskNor"/>
                        </a:rPr>
                        <a:t>Mjesečna naknada 55 </a:t>
                      </a:r>
                      <a:r>
                        <a:rPr lang="hr-HR" sz="2000" b="0" i="0" u="none" strike="noStrike" dirty="0" smtClean="0">
                          <a:solidFill>
                            <a:srgbClr val="000000"/>
                          </a:solidFill>
                          <a:latin typeface="Tele-GroteskNor"/>
                        </a:rPr>
                        <a:t>kn po priključku</a:t>
                      </a:r>
                    </a:p>
                    <a:p>
                      <a:pPr algn="l" fontAlgn="b"/>
                      <a:endParaRPr lang="hr-HR" sz="2000" b="0" i="0" u="none" strike="noStrike" dirty="0">
                        <a:solidFill>
                          <a:srgbClr val="000000"/>
                        </a:solidFill>
                        <a:latin typeface="Tele-GroteskNor"/>
                      </a:endParaRP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hr-HR" sz="1700" b="0" i="0" u="none" strike="noStrike" dirty="0">
                        <a:solidFill>
                          <a:srgbClr val="000000"/>
                        </a:solidFill>
                        <a:latin typeface="Tele-GroteskNor"/>
                      </a:endParaRP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r-HR" sz="2000" b="0" i="0" u="none" strike="noStrike" dirty="0">
                        <a:solidFill>
                          <a:srgbClr val="000000"/>
                        </a:solidFill>
                        <a:latin typeface="Tele-GroteskNor"/>
                      </a:endParaRP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hr-HR" sz="2000" b="1" i="0" u="none" strike="noStrike" dirty="0">
                          <a:solidFill>
                            <a:srgbClr val="000000"/>
                          </a:solidFill>
                          <a:latin typeface="Tele-GroteskNor"/>
                        </a:rPr>
                        <a:t>Moj račun L</a:t>
                      </a:r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latin typeface="Tele-GroteskNor"/>
                        </a:rPr>
                        <a:t/>
                      </a:r>
                      <a:br>
                        <a:rPr lang="hr-HR" sz="2000" b="0" i="0" u="none" strike="noStrike" dirty="0">
                          <a:solidFill>
                            <a:srgbClr val="000000"/>
                          </a:solidFill>
                          <a:latin typeface="Tele-GroteskNor"/>
                        </a:rPr>
                      </a:br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latin typeface="Tele-GroteskNor"/>
                        </a:rPr>
                        <a:t>Mjesečna naknada 105 </a:t>
                      </a:r>
                      <a:r>
                        <a:rPr lang="hr-HR" sz="2000" b="0" i="0" u="none" strike="noStrike" dirty="0" smtClean="0">
                          <a:solidFill>
                            <a:srgbClr val="000000"/>
                          </a:solidFill>
                          <a:latin typeface="Tele-GroteskNor"/>
                        </a:rPr>
                        <a:t>kn po priključku</a:t>
                      </a:r>
                    </a:p>
                    <a:p>
                      <a:pPr algn="l" fontAlgn="b"/>
                      <a:endParaRPr lang="hr-HR" sz="2000" b="0" i="0" u="none" strike="noStrike" dirty="0">
                        <a:solidFill>
                          <a:srgbClr val="000000"/>
                        </a:solidFill>
                        <a:latin typeface="Tele-GroteskNor"/>
                      </a:endParaRP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hr-HR" sz="1700" b="0" i="0" u="none" strike="noStrike" dirty="0">
                        <a:solidFill>
                          <a:srgbClr val="000000"/>
                        </a:solidFill>
                        <a:latin typeface="Tele-GroteskNor"/>
                      </a:endParaRP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69978"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500" b="1" i="0" u="none" strike="noStrike" dirty="0">
                          <a:solidFill>
                            <a:srgbClr val="FFFFFF"/>
                          </a:solidFill>
                          <a:latin typeface="Tele-GroteskNor"/>
                        </a:rPr>
                        <a:t>Tarifa uključuje </a:t>
                      </a:r>
                    </a:p>
                  </a:txBody>
                  <a:tcPr marL="6824" marR="6824" marT="6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007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500" b="1" i="0" u="none" strike="noStrike" dirty="0">
                          <a:solidFill>
                            <a:srgbClr val="FFFFFF"/>
                          </a:solidFill>
                          <a:latin typeface="Tele-GroteskNor"/>
                        </a:rPr>
                        <a:t>500 min i 250 SMS prema svim mrežama u RH </a:t>
                      </a:r>
                    </a:p>
                  </a:txBody>
                  <a:tcPr marL="6824" marR="6824" marT="6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00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r-HR" sz="1100" b="0" i="0" u="none" strike="noStrike">
                        <a:solidFill>
                          <a:srgbClr val="000000"/>
                        </a:solidFill>
                        <a:latin typeface="Tele-GroteskNor"/>
                      </a:endParaRPr>
                    </a:p>
                  </a:txBody>
                  <a:tcPr marL="6824" marR="6824" marT="6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500" b="1" i="0" u="none" strike="noStrike" dirty="0">
                          <a:solidFill>
                            <a:srgbClr val="FFFFFF"/>
                          </a:solidFill>
                          <a:latin typeface="Tele-GroteskNor"/>
                        </a:rPr>
                        <a:t>Tarifa uključuje </a:t>
                      </a:r>
                    </a:p>
                  </a:txBody>
                  <a:tcPr marL="6824" marR="6824" marT="6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007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500" b="1" i="0" u="none" strike="noStrike" dirty="0">
                          <a:solidFill>
                            <a:srgbClr val="FFFFFF"/>
                          </a:solidFill>
                          <a:latin typeface="Tele-GroteskNor"/>
                        </a:rPr>
                        <a:t>1.000 min i 500 SMS prema svim mrežama u RH i neograničeni Internet unutar  Hrvatske* </a:t>
                      </a:r>
                    </a:p>
                  </a:txBody>
                  <a:tcPr marL="6824" marR="6824" marT="6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0074"/>
                    </a:solidFill>
                  </a:tcPr>
                </a:tc>
              </a:tr>
              <a:tr h="303875"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200" b="1" i="0" u="none" strike="noStrike" dirty="0">
                          <a:solidFill>
                            <a:srgbClr val="000000"/>
                          </a:solidFill>
                          <a:latin typeface="Tele-GroteskNor"/>
                        </a:rPr>
                        <a:t>Pozivi unutar TMHR mreže </a:t>
                      </a:r>
                    </a:p>
                  </a:txBody>
                  <a:tcPr marL="6824" marR="6824" marT="6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latin typeface="Tele-GroteskNor"/>
                        </a:rPr>
                        <a:t>0,49 kn/min  </a:t>
                      </a:r>
                    </a:p>
                  </a:txBody>
                  <a:tcPr marL="6824" marR="6824" marT="6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7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r-HR" sz="1100" b="0" i="0" u="none" strike="noStrike">
                        <a:solidFill>
                          <a:srgbClr val="000000"/>
                        </a:solidFill>
                        <a:latin typeface="Tele-GroteskNor"/>
                      </a:endParaRPr>
                    </a:p>
                  </a:txBody>
                  <a:tcPr marL="6824" marR="6824" marT="6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200" b="1" i="0" u="none" strike="noStrike" dirty="0">
                          <a:solidFill>
                            <a:srgbClr val="000000"/>
                          </a:solidFill>
                          <a:latin typeface="Tele-GroteskNor"/>
                        </a:rPr>
                        <a:t>Pozivi unutar TMHR mreže </a:t>
                      </a:r>
                    </a:p>
                  </a:txBody>
                  <a:tcPr marL="6824" marR="6824" marT="6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latin typeface="Tele-GroteskNor"/>
                        </a:rPr>
                        <a:t>0,29 kn/min </a:t>
                      </a:r>
                    </a:p>
                  </a:txBody>
                  <a:tcPr marL="6824" marR="6824" marT="6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7E2"/>
                    </a:solidFill>
                  </a:tcPr>
                </a:tc>
              </a:tr>
              <a:tr h="303875"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200" b="1" i="0" u="none" strike="noStrike" dirty="0">
                          <a:solidFill>
                            <a:srgbClr val="000000"/>
                          </a:solidFill>
                          <a:latin typeface="Tele-GroteskNor"/>
                        </a:rPr>
                        <a:t>Pozivi  izvan TMHR mreže </a:t>
                      </a:r>
                    </a:p>
                  </a:txBody>
                  <a:tcPr marL="6824" marR="6824" marT="6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latin typeface="Tele-GroteskNor"/>
                        </a:rPr>
                        <a:t>0,49 kn/min </a:t>
                      </a:r>
                    </a:p>
                  </a:txBody>
                  <a:tcPr marL="6824" marR="6824" marT="6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C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r-HR" sz="1100" b="0" i="0" u="none" strike="noStrike">
                        <a:solidFill>
                          <a:srgbClr val="000000"/>
                        </a:solidFill>
                        <a:latin typeface="Tele-GroteskNor"/>
                      </a:endParaRPr>
                    </a:p>
                  </a:txBody>
                  <a:tcPr marL="6824" marR="6824" marT="6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200" b="1" i="0" u="none" strike="noStrike" dirty="0">
                          <a:solidFill>
                            <a:srgbClr val="000000"/>
                          </a:solidFill>
                          <a:latin typeface="Tele-GroteskNor"/>
                        </a:rPr>
                        <a:t>Pozivi  izvan TMHR mreže </a:t>
                      </a:r>
                    </a:p>
                  </a:txBody>
                  <a:tcPr marL="6824" marR="6824" marT="6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latin typeface="Tele-GroteskNor"/>
                        </a:rPr>
                        <a:t>0,29 kn/min </a:t>
                      </a:r>
                    </a:p>
                  </a:txBody>
                  <a:tcPr marL="6824" marR="6824" marT="6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CF1"/>
                    </a:solidFill>
                  </a:tcPr>
                </a:tc>
              </a:tr>
              <a:tr h="303875"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200" b="1" i="0" u="none" strike="noStrike" dirty="0">
                          <a:solidFill>
                            <a:srgbClr val="000000"/>
                          </a:solidFill>
                          <a:latin typeface="Tele-GroteskNor"/>
                        </a:rPr>
                        <a:t>Podatkovni promet</a:t>
                      </a:r>
                    </a:p>
                  </a:txBody>
                  <a:tcPr marL="6824" marR="6824" marT="6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latin typeface="Tele-GroteskNor"/>
                        </a:rPr>
                        <a:t>0,09/100KB  </a:t>
                      </a:r>
                    </a:p>
                  </a:txBody>
                  <a:tcPr marL="6824" marR="6824" marT="6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7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r-HR" sz="1100" b="0" i="0" u="none" strike="noStrike">
                        <a:solidFill>
                          <a:srgbClr val="000000"/>
                        </a:solidFill>
                        <a:latin typeface="Tele-GroteskNor"/>
                      </a:endParaRPr>
                    </a:p>
                  </a:txBody>
                  <a:tcPr marL="6824" marR="6824" marT="6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200" b="1" i="0" u="none" strike="noStrike" dirty="0">
                          <a:solidFill>
                            <a:srgbClr val="000000"/>
                          </a:solidFill>
                          <a:latin typeface="Tele-GroteskNor"/>
                        </a:rPr>
                        <a:t>Uključen Podatkovni promet</a:t>
                      </a:r>
                    </a:p>
                  </a:txBody>
                  <a:tcPr marL="6824" marR="6824" marT="6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latin typeface="Tele-GroteskNor"/>
                        </a:rPr>
                        <a:t>Neograničeni Internet </a:t>
                      </a:r>
                    </a:p>
                  </a:txBody>
                  <a:tcPr marL="6824" marR="6824" marT="6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7E2"/>
                    </a:solidFill>
                  </a:tcPr>
                </a:tc>
              </a:tr>
              <a:tr h="303875"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200" b="1" i="0" u="none" strike="noStrike" dirty="0">
                          <a:solidFill>
                            <a:srgbClr val="000000"/>
                          </a:solidFill>
                          <a:latin typeface="Tele-GroteskNor"/>
                        </a:rPr>
                        <a:t>SMS  </a:t>
                      </a:r>
                    </a:p>
                  </a:txBody>
                  <a:tcPr marL="6824" marR="6824" marT="6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latin typeface="Tele-GroteskNor"/>
                        </a:rPr>
                        <a:t>0,29 kn</a:t>
                      </a:r>
                    </a:p>
                  </a:txBody>
                  <a:tcPr marL="6824" marR="6824" marT="6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C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r-HR" sz="1100" b="0" i="0" u="none" strike="noStrike">
                        <a:solidFill>
                          <a:srgbClr val="000000"/>
                        </a:solidFill>
                        <a:latin typeface="Tele-GroteskNor"/>
                      </a:endParaRPr>
                    </a:p>
                  </a:txBody>
                  <a:tcPr marL="6824" marR="6824" marT="6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200" b="1" i="0" u="none" strike="noStrike" dirty="0">
                          <a:solidFill>
                            <a:srgbClr val="000000"/>
                          </a:solidFill>
                          <a:latin typeface="Tele-GroteskNor"/>
                        </a:rPr>
                        <a:t>SMS  </a:t>
                      </a:r>
                    </a:p>
                  </a:txBody>
                  <a:tcPr marL="6824" marR="6824" marT="6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200" b="0" i="0" u="none" strike="noStrike" dirty="0">
                          <a:solidFill>
                            <a:srgbClr val="000000"/>
                          </a:solidFill>
                          <a:latin typeface="Tele-GroteskNor"/>
                        </a:rPr>
                        <a:t>0,19 kn</a:t>
                      </a:r>
                    </a:p>
                  </a:txBody>
                  <a:tcPr marL="6824" marR="6824" marT="6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CF1"/>
                    </a:solidFill>
                  </a:tcPr>
                </a:tc>
              </a:tr>
              <a:tr h="303875"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latin typeface="Tele-GroteskNor"/>
                        </a:rPr>
                        <a:t>MMS</a:t>
                      </a:r>
                    </a:p>
                  </a:txBody>
                  <a:tcPr marL="6824" marR="6824" marT="6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200" b="0" i="0" u="none" strike="noStrike" dirty="0">
                          <a:solidFill>
                            <a:srgbClr val="333333"/>
                          </a:solidFill>
                          <a:latin typeface="Tele-GroteskNor"/>
                        </a:rPr>
                        <a:t>0,99 kn</a:t>
                      </a:r>
                    </a:p>
                  </a:txBody>
                  <a:tcPr marL="6824" marR="6824" marT="6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7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r-HR" sz="1100" b="0" i="0" u="none" strike="noStrike">
                        <a:solidFill>
                          <a:srgbClr val="000000"/>
                        </a:solidFill>
                        <a:latin typeface="Tele-GroteskNor"/>
                      </a:endParaRPr>
                    </a:p>
                  </a:txBody>
                  <a:tcPr marL="6824" marR="6824" marT="6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latin typeface="Tele-GroteskNor"/>
                        </a:rPr>
                        <a:t>MMS</a:t>
                      </a:r>
                    </a:p>
                  </a:txBody>
                  <a:tcPr marL="6824" marR="6824" marT="6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200" b="0" i="0" u="none" strike="noStrike" dirty="0">
                          <a:solidFill>
                            <a:srgbClr val="333333"/>
                          </a:solidFill>
                          <a:latin typeface="Tele-GroteskNor"/>
                        </a:rPr>
                        <a:t>0,99 kn</a:t>
                      </a:r>
                    </a:p>
                  </a:txBody>
                  <a:tcPr marL="6824" marR="6824" marT="6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7E2"/>
                    </a:solidFill>
                  </a:tcPr>
                </a:tc>
              </a:tr>
              <a:tr h="463689"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latin typeface="Tele-GroteskNor"/>
                        </a:rPr>
                        <a:t>Naknada za uspostavu svih poziva izvan VPN-a </a:t>
                      </a:r>
                    </a:p>
                  </a:txBody>
                  <a:tcPr marL="6824" marR="6824" marT="6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200" b="0" i="0" u="none" strike="noStrike" dirty="0">
                          <a:solidFill>
                            <a:srgbClr val="000000"/>
                          </a:solidFill>
                          <a:latin typeface="Tele-GroteskNor"/>
                        </a:rPr>
                        <a:t>0,29 kn</a:t>
                      </a:r>
                    </a:p>
                  </a:txBody>
                  <a:tcPr marL="6824" marR="6824" marT="6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C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r-HR" sz="1100" b="0" i="0" u="none" strike="noStrike">
                        <a:solidFill>
                          <a:srgbClr val="000000"/>
                        </a:solidFill>
                        <a:latin typeface="Tele-GroteskNor"/>
                      </a:endParaRPr>
                    </a:p>
                  </a:txBody>
                  <a:tcPr marL="6824" marR="6824" marT="6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latin typeface="Tele-GroteskNor"/>
                        </a:rPr>
                        <a:t>Naknada za uspostavu svih poziva izvan VPN-a </a:t>
                      </a:r>
                    </a:p>
                  </a:txBody>
                  <a:tcPr marL="6824" marR="6824" marT="6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200" b="0" i="0" u="none" strike="noStrike" dirty="0">
                          <a:solidFill>
                            <a:srgbClr val="000000"/>
                          </a:solidFill>
                          <a:latin typeface="Tele-GroteskNor"/>
                        </a:rPr>
                        <a:t>0,29 kn</a:t>
                      </a:r>
                    </a:p>
                  </a:txBody>
                  <a:tcPr marL="6824" marR="6824" marT="6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CF1"/>
                    </a:solidFill>
                  </a:tcPr>
                </a:tc>
              </a:tr>
              <a:tr h="303875"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latin typeface="Tele-GroteskNor"/>
                        </a:rPr>
                        <a:t>Obračunska jedinica</a:t>
                      </a:r>
                    </a:p>
                  </a:txBody>
                  <a:tcPr marL="6824" marR="6824" marT="6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200" b="0" i="0" u="none" strike="noStrike" dirty="0">
                          <a:solidFill>
                            <a:srgbClr val="000000"/>
                          </a:solidFill>
                          <a:latin typeface="Tele-GroteskNor"/>
                        </a:rPr>
                        <a:t>60/</a:t>
                      </a:r>
                      <a:r>
                        <a:rPr lang="hr-HR" sz="1200" b="0" i="0" u="none" strike="noStrike" dirty="0" err="1">
                          <a:solidFill>
                            <a:srgbClr val="000000"/>
                          </a:solidFill>
                          <a:latin typeface="Tele-GroteskNor"/>
                        </a:rPr>
                        <a:t>60</a:t>
                      </a:r>
                      <a:r>
                        <a:rPr lang="hr-HR" sz="1200" b="0" i="0" u="none" strike="noStrike" dirty="0">
                          <a:solidFill>
                            <a:srgbClr val="000000"/>
                          </a:solidFill>
                          <a:latin typeface="Tele-GroteskNor"/>
                        </a:rPr>
                        <a:t> </a:t>
                      </a:r>
                    </a:p>
                  </a:txBody>
                  <a:tcPr marL="6824" marR="6824" marT="6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7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r-HR" sz="1100" b="0" i="0" u="none" strike="noStrike">
                        <a:solidFill>
                          <a:srgbClr val="000000"/>
                        </a:solidFill>
                        <a:latin typeface="Tele-GroteskNor"/>
                      </a:endParaRPr>
                    </a:p>
                  </a:txBody>
                  <a:tcPr marL="6824" marR="6824" marT="6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latin typeface="Tele-GroteskNor"/>
                        </a:rPr>
                        <a:t>Obračunska jedinica</a:t>
                      </a:r>
                    </a:p>
                  </a:txBody>
                  <a:tcPr marL="6824" marR="6824" marT="6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200" b="0" i="0" u="none" strike="noStrike" dirty="0">
                          <a:solidFill>
                            <a:srgbClr val="000000"/>
                          </a:solidFill>
                          <a:latin typeface="Tele-GroteskNor"/>
                        </a:rPr>
                        <a:t>60/</a:t>
                      </a:r>
                      <a:r>
                        <a:rPr lang="hr-HR" sz="1200" b="0" i="0" u="none" strike="noStrike" dirty="0" err="1">
                          <a:solidFill>
                            <a:srgbClr val="000000"/>
                          </a:solidFill>
                          <a:latin typeface="Tele-GroteskNor"/>
                        </a:rPr>
                        <a:t>60</a:t>
                      </a:r>
                      <a:r>
                        <a:rPr lang="hr-HR" sz="1200" b="0" i="0" u="none" strike="noStrike" dirty="0">
                          <a:solidFill>
                            <a:srgbClr val="000000"/>
                          </a:solidFill>
                          <a:latin typeface="Tele-GroteskNor"/>
                        </a:rPr>
                        <a:t> </a:t>
                      </a:r>
                    </a:p>
                  </a:txBody>
                  <a:tcPr marL="6824" marR="6824" marT="6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7E2"/>
                    </a:solidFill>
                  </a:tcPr>
                </a:tc>
              </a:tr>
              <a:tr h="303875">
                <a:tc>
                  <a:txBody>
                    <a:bodyPr/>
                    <a:lstStyle/>
                    <a:p>
                      <a:pPr algn="l" fontAlgn="b"/>
                      <a:endParaRPr lang="hr-HR" sz="1100" b="0" i="0" u="none" strike="noStrike">
                        <a:solidFill>
                          <a:srgbClr val="000000"/>
                        </a:solidFill>
                        <a:latin typeface="Tele-GroteskNor"/>
                      </a:endParaRP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r-HR" sz="1100" b="0" i="0" u="none" strike="noStrike">
                        <a:solidFill>
                          <a:srgbClr val="000000"/>
                        </a:solidFill>
                        <a:latin typeface="Tele-GroteskNor"/>
                      </a:endParaRP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r-HR" sz="1100" b="0" i="0" u="none" strike="noStrike">
                        <a:solidFill>
                          <a:srgbClr val="000000"/>
                        </a:solidFill>
                        <a:latin typeface="Tele-GroteskNor"/>
                      </a:endParaRP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r-HR" sz="1100" b="0" i="0" u="none" strike="noStrike">
                        <a:solidFill>
                          <a:srgbClr val="000000"/>
                        </a:solidFill>
                        <a:latin typeface="Tele-GroteskNor"/>
                      </a:endParaRP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r-HR" sz="1100" b="0" i="0" u="none" strike="noStrike">
                        <a:solidFill>
                          <a:srgbClr val="000000"/>
                        </a:solidFill>
                        <a:latin typeface="Tele-GroteskNor"/>
                      </a:endParaRP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3875">
                <a:tc gridSpan="3">
                  <a:txBody>
                    <a:bodyPr/>
                    <a:lstStyle/>
                    <a:p>
                      <a:pPr algn="l" fontAlgn="b"/>
                      <a:r>
                        <a:rPr lang="hr-HR" sz="1000" b="0" i="0" u="none" strike="noStrike" dirty="0" smtClean="0">
                          <a:solidFill>
                            <a:srgbClr val="000000"/>
                          </a:solidFill>
                          <a:latin typeface="Tele-GroteskNor"/>
                        </a:rPr>
                        <a:t>*Nakon potrošenih 3 GB nastupa smanjenje brzine prijenosa podataka na 64 </a:t>
                      </a:r>
                      <a:r>
                        <a:rPr lang="hr-HR" sz="1000" b="0" i="0" u="none" strike="noStrike" dirty="0" err="1" smtClean="0">
                          <a:solidFill>
                            <a:srgbClr val="000000"/>
                          </a:solidFill>
                          <a:latin typeface="Tele-GroteskNor"/>
                        </a:rPr>
                        <a:t>kbps</a:t>
                      </a:r>
                      <a:endParaRPr lang="hr-HR" sz="1000" b="0" i="0" u="none" strike="noStrike" dirty="0" smtClean="0">
                        <a:solidFill>
                          <a:srgbClr val="000000"/>
                        </a:solidFill>
                        <a:latin typeface="Tele-GroteskNor"/>
                      </a:endParaRPr>
                    </a:p>
                    <a:p>
                      <a:pPr algn="l" fontAlgn="b"/>
                      <a:r>
                        <a:rPr lang="hr-HR" sz="1000" b="0" i="0" u="none" strike="noStrike" dirty="0" smtClean="0">
                          <a:solidFill>
                            <a:srgbClr val="000000"/>
                          </a:solidFill>
                          <a:latin typeface="Tele-GroteskNor"/>
                        </a:rPr>
                        <a:t>PDV </a:t>
                      </a:r>
                      <a:r>
                        <a:rPr lang="hr-HR" sz="1000" b="0" i="0" u="none" strike="noStrike" dirty="0">
                          <a:solidFill>
                            <a:srgbClr val="000000"/>
                          </a:solidFill>
                          <a:latin typeface="Tele-GroteskNor"/>
                        </a:rPr>
                        <a:t>i radijska frekvencija uključene u mjesečnu </a:t>
                      </a:r>
                      <a:r>
                        <a:rPr lang="hr-HR" sz="1000" b="0" i="0" u="none" strike="noStrike" dirty="0" smtClean="0">
                          <a:solidFill>
                            <a:srgbClr val="000000"/>
                          </a:solidFill>
                          <a:latin typeface="Tele-GroteskNor"/>
                        </a:rPr>
                        <a:t>naknadu</a:t>
                      </a: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hr-HR" sz="1100" b="0" i="0" u="none" strike="noStrike">
                        <a:solidFill>
                          <a:srgbClr val="000000"/>
                        </a:solidFill>
                        <a:latin typeface="Tele-GroteskNor"/>
                      </a:endParaRP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r-HR" sz="1100" b="0" i="0" u="none" strike="noStrike" dirty="0">
                        <a:solidFill>
                          <a:srgbClr val="000000"/>
                        </a:solidFill>
                        <a:latin typeface="Tele-GroteskNor"/>
                      </a:endParaRPr>
                    </a:p>
                  </a:txBody>
                  <a:tcPr marL="6824" marR="6824" marT="6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Ponuda Moj račun+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01038" y="6602413"/>
            <a:ext cx="539750" cy="1444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6ED5555-4C70-4FE5-94F0-E5290650937D}" type="slidenum">
              <a:rPr lang="en-US" smtClean="0">
                <a:latin typeface="+mj-lt"/>
              </a:rPr>
              <a:pPr>
                <a:defRPr/>
              </a:pPr>
              <a:t>5</a:t>
            </a:fld>
            <a:endParaRPr lang="en-US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83400" y="5875868"/>
            <a:ext cx="1957388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r-HR" sz="1000" dirty="0" smtClean="0">
                <a:latin typeface="+mj-lt"/>
              </a:rPr>
              <a:t>*Moj račun L na 24 mjeseca</a:t>
            </a:r>
            <a:endParaRPr lang="en-US" sz="1000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1550" y="3566274"/>
            <a:ext cx="6962775" cy="2492990"/>
          </a:xfrm>
          <a:prstGeom prst="rect">
            <a:avLst/>
          </a:prstGeom>
          <a:noFill/>
          <a:ln w="38100">
            <a:solidFill>
              <a:srgbClr val="E20074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hr-HR" sz="2200" b="1" dirty="0" smtClean="0">
                <a:latin typeface="+mj-lt"/>
              </a:rPr>
              <a:t>FLAT TARIFA ZA 180 </a:t>
            </a:r>
            <a:r>
              <a:rPr lang="hr-HR" sz="2200" b="1" dirty="0" smtClean="0">
                <a:latin typeface="+mj-lt"/>
              </a:rPr>
              <a:t>KN</a:t>
            </a:r>
          </a:p>
          <a:p>
            <a:pPr algn="ctr"/>
            <a:r>
              <a:rPr lang="hr-HR" sz="2200" b="1" dirty="0" smtClean="0">
                <a:latin typeface="+mj-lt"/>
              </a:rPr>
              <a:t>(Moj račun L + opcija Minute i poruke)</a:t>
            </a:r>
          </a:p>
          <a:p>
            <a:pPr algn="ctr"/>
            <a:endParaRPr lang="hr-HR" sz="2200" b="1" dirty="0" smtClean="0">
              <a:latin typeface="+mj-lt"/>
            </a:endParaRPr>
          </a:p>
          <a:p>
            <a:pPr algn="ctr"/>
            <a:r>
              <a:rPr lang="hr-HR" sz="1800" dirty="0" smtClean="0">
                <a:latin typeface="+mj-lt"/>
              </a:rPr>
              <a:t>UREĐAJ PO IZNIMNO POVOLJNIM CIJENAMA</a:t>
            </a:r>
          </a:p>
          <a:p>
            <a:pPr algn="ctr"/>
            <a:r>
              <a:rPr lang="hr-HR" sz="1800" dirty="0" smtClean="0">
                <a:latin typeface="+mj-lt"/>
              </a:rPr>
              <a:t>5000 MINUTA UNUTAR RH</a:t>
            </a:r>
          </a:p>
          <a:p>
            <a:pPr algn="ctr"/>
            <a:r>
              <a:rPr lang="hr-HR" sz="1800" dirty="0" smtClean="0">
                <a:latin typeface="+mj-lt"/>
              </a:rPr>
              <a:t>NEOGRANIČEN SMS UNUTAR RH</a:t>
            </a:r>
          </a:p>
          <a:p>
            <a:pPr algn="ctr"/>
            <a:r>
              <a:rPr lang="hr-HR" sz="1800" dirty="0" smtClean="0">
                <a:latin typeface="+mj-lt"/>
              </a:rPr>
              <a:t>3 GB PROMETA UZ SSD</a:t>
            </a:r>
          </a:p>
          <a:p>
            <a:pPr algn="ctr"/>
            <a:r>
              <a:rPr lang="hr-HR" sz="1800" dirty="0" smtClean="0">
                <a:latin typeface="+mj-lt"/>
              </a:rPr>
              <a:t>BEZ NAKNADE ZA USPOSTAVU POZIVA</a:t>
            </a:r>
          </a:p>
        </p:txBody>
      </p:sp>
      <p:grpSp>
        <p:nvGrpSpPr>
          <p:cNvPr id="3" name="Group 23"/>
          <p:cNvGrpSpPr/>
          <p:nvPr/>
        </p:nvGrpSpPr>
        <p:grpSpPr>
          <a:xfrm>
            <a:off x="1483721" y="899469"/>
            <a:ext cx="1993043" cy="2633837"/>
            <a:chOff x="487200" y="899469"/>
            <a:chExt cx="1993043" cy="2633837"/>
          </a:xfrm>
        </p:grpSpPr>
        <p:pic>
          <p:nvPicPr>
            <p:cNvPr id="6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7200" y="1013306"/>
              <a:ext cx="1319220" cy="25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5" name="Group 14"/>
            <p:cNvGrpSpPr/>
            <p:nvPr/>
          </p:nvGrpSpPr>
          <p:grpSpPr>
            <a:xfrm>
              <a:off x="1132597" y="899469"/>
              <a:ext cx="1347646" cy="816392"/>
              <a:chOff x="3118583" y="2138363"/>
              <a:chExt cx="1347646" cy="816392"/>
            </a:xfrm>
          </p:grpSpPr>
          <p:pic>
            <p:nvPicPr>
              <p:cNvPr id="16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118583" y="2138363"/>
                <a:ext cx="1347646" cy="8163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3524688" y="2381894"/>
                <a:ext cx="728876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900" b="1" dirty="0" smtClean="0">
                    <a:latin typeface="+mj-lt"/>
                  </a:rPr>
                  <a:t>1798 kn*</a:t>
                </a:r>
              </a:p>
            </p:txBody>
          </p:sp>
        </p:grpSp>
      </p:grpSp>
      <p:grpSp>
        <p:nvGrpSpPr>
          <p:cNvPr id="8" name="Group 24"/>
          <p:cNvGrpSpPr/>
          <p:nvPr/>
        </p:nvGrpSpPr>
        <p:grpSpPr>
          <a:xfrm>
            <a:off x="3939687" y="899469"/>
            <a:ext cx="1661523" cy="2633837"/>
            <a:chOff x="3939687" y="899469"/>
            <a:chExt cx="1661523" cy="2633837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39687" y="1013306"/>
              <a:ext cx="991130" cy="25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9" name="Group 17"/>
            <p:cNvGrpSpPr/>
            <p:nvPr/>
          </p:nvGrpSpPr>
          <p:grpSpPr>
            <a:xfrm>
              <a:off x="4253564" y="899469"/>
              <a:ext cx="1347646" cy="816392"/>
              <a:chOff x="3118583" y="2138363"/>
              <a:chExt cx="1347646" cy="816392"/>
            </a:xfrm>
          </p:grpSpPr>
          <p:pic>
            <p:nvPicPr>
              <p:cNvPr id="19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118583" y="2138363"/>
                <a:ext cx="1347646" cy="8163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3630192" y="2381894"/>
                <a:ext cx="728876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900" b="1" dirty="0" smtClean="0">
                    <a:latin typeface="+mj-lt"/>
                  </a:rPr>
                  <a:t>8 kn*</a:t>
                </a:r>
              </a:p>
            </p:txBody>
          </p:sp>
        </p:grpSp>
      </p:grpSp>
      <p:grpSp>
        <p:nvGrpSpPr>
          <p:cNvPr id="10" name="Group 25"/>
          <p:cNvGrpSpPr/>
          <p:nvPr/>
        </p:nvGrpSpPr>
        <p:grpSpPr>
          <a:xfrm>
            <a:off x="5863771" y="899469"/>
            <a:ext cx="2179242" cy="2633837"/>
            <a:chOff x="6658371" y="899469"/>
            <a:chExt cx="2179242" cy="2633837"/>
          </a:xfrm>
        </p:grpSpPr>
        <p:pic>
          <p:nvPicPr>
            <p:cNvPr id="90114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658371" y="1013306"/>
              <a:ext cx="1642667" cy="25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1" name="Group 20"/>
            <p:cNvGrpSpPr/>
            <p:nvPr/>
          </p:nvGrpSpPr>
          <p:grpSpPr>
            <a:xfrm>
              <a:off x="7489967" y="899469"/>
              <a:ext cx="1347646" cy="816392"/>
              <a:chOff x="3118583" y="2138363"/>
              <a:chExt cx="1347646" cy="816392"/>
            </a:xfrm>
          </p:grpSpPr>
          <p:pic>
            <p:nvPicPr>
              <p:cNvPr id="22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118583" y="2138363"/>
                <a:ext cx="1347646" cy="8163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3524688" y="2381894"/>
                <a:ext cx="728876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900" b="1" dirty="0" smtClean="0">
                    <a:latin typeface="+mj-lt"/>
                  </a:rPr>
                  <a:t>198 kn*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5425"/>
            <a:ext cx="8534400" cy="612775"/>
          </a:xfrm>
        </p:spPr>
        <p:txBody>
          <a:bodyPr/>
          <a:lstStyle/>
          <a:p>
            <a:r>
              <a:rPr lang="hr-HR" dirty="0" smtClean="0"/>
              <a:t>Ponuda uređaja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BD361B-DE0E-4E37-9740-758E90FD9B8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64039" y="6058026"/>
            <a:ext cx="3187700" cy="292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vi-VN" sz="1000" dirty="0" smtClean="0">
                <a:latin typeface="+mj-lt"/>
              </a:rPr>
              <a:t>HT zadržava pravo izmjene uređaja i njihovih cijena.</a:t>
            </a:r>
            <a:endParaRPr lang="hr-HR" sz="1000" dirty="0" smtClean="0">
              <a:latin typeface="+mj-lt"/>
            </a:endParaRPr>
          </a:p>
        </p:txBody>
      </p:sp>
      <p:pic>
        <p:nvPicPr>
          <p:cNvPr id="3" name="Picture 3" descr="C:\Users\kkauric\Desktop\Moj račun\e26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496" y="1047750"/>
            <a:ext cx="986559" cy="2416854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111820" y="3568748"/>
            <a:ext cx="1630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hr-HR" sz="1400" b="1" dirty="0" smtClean="0">
                <a:latin typeface="+mn-lt"/>
              </a:rPr>
              <a:t>Samsung GT-E2600  </a:t>
            </a:r>
            <a:r>
              <a:rPr lang="hr-HR" sz="1400" dirty="0" smtClean="0"/>
              <a:t> </a:t>
            </a:r>
            <a:endParaRPr lang="hr-HR" sz="1400" b="1" dirty="0" smtClean="0">
              <a:latin typeface="+mn-lt"/>
            </a:endParaRPr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1367215" y="2133601"/>
            <a:ext cx="1490285" cy="987668"/>
          </a:xfrm>
        </p:spPr>
        <p:txBody>
          <a:bodyPr/>
          <a:lstStyle/>
          <a:p>
            <a:pPr marL="0" lvl="1" indent="-144000">
              <a:spcBef>
                <a:spcPts val="0"/>
              </a:spcBef>
            </a:pPr>
            <a:r>
              <a:rPr lang="hr-HR" sz="1500" dirty="0" smtClean="0"/>
              <a:t>2 MP kamera</a:t>
            </a:r>
          </a:p>
          <a:p>
            <a:pPr marL="0" lvl="1" indent="-144000">
              <a:spcBef>
                <a:spcPts val="0"/>
              </a:spcBef>
            </a:pPr>
            <a:r>
              <a:rPr lang="hr-HR" sz="1500" dirty="0" smtClean="0"/>
              <a:t>Mp2 </a:t>
            </a:r>
            <a:r>
              <a:rPr lang="hr-HR" sz="1500" dirty="0" err="1" smtClean="0"/>
              <a:t>music</a:t>
            </a:r>
            <a:r>
              <a:rPr lang="hr-HR" sz="1500" dirty="0" smtClean="0"/>
              <a:t> </a:t>
            </a:r>
            <a:r>
              <a:rPr lang="hr-HR" sz="1500" dirty="0" err="1" smtClean="0"/>
              <a:t>player</a:t>
            </a:r>
            <a:endParaRPr lang="hr-HR" sz="1500" dirty="0" smtClean="0"/>
          </a:p>
          <a:p>
            <a:pPr marL="0" lvl="1" indent="-144000">
              <a:spcBef>
                <a:spcPts val="0"/>
              </a:spcBef>
            </a:pPr>
            <a:r>
              <a:rPr lang="hr-HR" sz="1500" dirty="0" smtClean="0"/>
              <a:t>FM radio</a:t>
            </a:r>
          </a:p>
          <a:p>
            <a:pPr marL="0" lvl="1" indent="-144000">
              <a:spcBef>
                <a:spcPts val="0"/>
              </a:spcBef>
            </a:pPr>
            <a:r>
              <a:rPr lang="hr-HR" sz="1500" dirty="0" err="1" smtClean="0"/>
              <a:t>Bluetooth</a:t>
            </a:r>
            <a:endParaRPr lang="hr-HR" sz="1500" dirty="0"/>
          </a:p>
        </p:txBody>
      </p:sp>
      <p:grpSp>
        <p:nvGrpSpPr>
          <p:cNvPr id="59" name="Group 58"/>
          <p:cNvGrpSpPr/>
          <p:nvPr/>
        </p:nvGrpSpPr>
        <p:grpSpPr>
          <a:xfrm>
            <a:off x="5007881" y="772990"/>
            <a:ext cx="3740475" cy="2896957"/>
            <a:chOff x="5280433" y="772990"/>
            <a:chExt cx="3740475" cy="2896957"/>
          </a:xfrm>
        </p:grpSpPr>
        <p:grpSp>
          <p:nvGrpSpPr>
            <p:cNvPr id="43" name="Group 42"/>
            <p:cNvGrpSpPr/>
            <p:nvPr/>
          </p:nvGrpSpPr>
          <p:grpSpPr>
            <a:xfrm>
              <a:off x="5280433" y="772990"/>
              <a:ext cx="2364925" cy="2896957"/>
              <a:chOff x="5389604" y="2832698"/>
              <a:chExt cx="2364925" cy="2896957"/>
            </a:xfrm>
          </p:grpSpPr>
          <p:pic>
            <p:nvPicPr>
              <p:cNvPr id="40" name="Picture 39" descr="https://www.hrvatskitelekom.hr/ResourceManager/GetImage.aspx?imgId=183&amp;fmtId=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389604" y="2924175"/>
                <a:ext cx="1506495" cy="2533650"/>
              </a:xfrm>
              <a:prstGeom prst="rect">
                <a:avLst/>
              </a:prstGeom>
              <a:noFill/>
            </p:spPr>
          </p:pic>
          <p:sp>
            <p:nvSpPr>
              <p:cNvPr id="41" name="Rectangle 40"/>
              <p:cNvSpPr/>
              <p:nvPr/>
            </p:nvSpPr>
            <p:spPr>
              <a:xfrm>
                <a:off x="5609312" y="5421878"/>
                <a:ext cx="110081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hr-HR" sz="1400" b="1" dirty="0" err="1" smtClean="0">
                    <a:latin typeface="+mn-lt"/>
                  </a:rPr>
                  <a:t>iPhone</a:t>
                </a:r>
                <a:r>
                  <a:rPr lang="hr-HR" sz="1400" b="1" dirty="0" smtClean="0">
                    <a:latin typeface="+mn-lt"/>
                  </a:rPr>
                  <a:t> 4 8 GB</a:t>
                </a:r>
              </a:p>
            </p:txBody>
          </p:sp>
          <p:grpSp>
            <p:nvGrpSpPr>
              <p:cNvPr id="42" name="Group 41"/>
              <p:cNvGrpSpPr/>
              <p:nvPr/>
            </p:nvGrpSpPr>
            <p:grpSpPr>
              <a:xfrm>
                <a:off x="6472329" y="2832698"/>
                <a:ext cx="1282200" cy="888402"/>
                <a:chOff x="6472329" y="2832698"/>
                <a:chExt cx="1282200" cy="888402"/>
              </a:xfrm>
            </p:grpSpPr>
            <p:pic>
              <p:nvPicPr>
                <p:cNvPr id="20" name="Picture 2" descr="http://t2.gstatic.com/images?q=tbn:ANd9GcS-xhcYO07OCYT2t31qLv-T3M3j9cXpE7jmA_G7n_nb1HcqjP6n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6472329" y="2832698"/>
                  <a:ext cx="1282200" cy="888402"/>
                </a:xfrm>
                <a:prstGeom prst="rect">
                  <a:avLst/>
                </a:prstGeom>
                <a:noFill/>
              </p:spPr>
            </p:pic>
            <p:sp>
              <p:nvSpPr>
                <p:cNvPr id="27" name="Rectangle 26"/>
                <p:cNvSpPr/>
                <p:nvPr/>
              </p:nvSpPr>
              <p:spPr bwMode="auto">
                <a:xfrm>
                  <a:off x="6632173" y="2949931"/>
                  <a:ext cx="923453" cy="464976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square" lIns="90000" tIns="46800" rIns="90000" bIns="46800" anchor="ctr"/>
                <a:lstStyle/>
                <a:p>
                  <a:pPr marL="177800" indent="-177800" algn="ctr" defTabSz="365125" eaLnBrk="0" hangingPunct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E20074"/>
                    </a:buClr>
                    <a:defRPr/>
                  </a:pPr>
                  <a:r>
                    <a:rPr lang="hr-HR" sz="1200" b="1" dirty="0" smtClean="0">
                      <a:latin typeface="+mn-lt"/>
                      <a:cs typeface="Arial" pitchFamily="34" charset="0"/>
                    </a:rPr>
                    <a:t>1,798 kn  </a:t>
                  </a:r>
                </a:p>
                <a:p>
                  <a:pPr marL="177800" indent="-177800" algn="ctr" defTabSz="365125" eaLnBrk="0" hangingPunct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E20074"/>
                    </a:buClr>
                    <a:defRPr/>
                  </a:pPr>
                  <a:r>
                    <a:rPr lang="hr-HR" sz="1200" b="1" dirty="0" smtClean="0">
                      <a:latin typeface="+mn-lt"/>
                      <a:cs typeface="Arial" pitchFamily="34" charset="0"/>
                    </a:rPr>
                    <a:t>Moj Račun L</a:t>
                  </a:r>
                  <a:endParaRPr lang="en-US" sz="1200" b="1" dirty="0">
                    <a:latin typeface="+mn-lt"/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52" name="Content Placeholder 2"/>
            <p:cNvSpPr txBox="1">
              <a:spLocks/>
            </p:cNvSpPr>
            <p:nvPr/>
          </p:nvSpPr>
          <p:spPr bwMode="gray">
            <a:xfrm>
              <a:off x="6653579" y="2030290"/>
              <a:ext cx="2367329" cy="117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142875" marR="0" lvl="1" indent="-142875" defTabSz="914400" eaLnBrk="0" latinLnBrk="0" hangingPunct="0">
                <a:lnSpc>
                  <a:spcPct val="90000"/>
                </a:lnSpc>
                <a:spcBef>
                  <a:spcPts val="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tabLst/>
                <a:defRPr/>
              </a:pPr>
              <a:r>
                <a:rPr lang="hr-HR" sz="1500" dirty="0" smtClean="0">
                  <a:latin typeface="+mn-lt"/>
                </a:rPr>
                <a:t>5 MP kamera i LED bljeskalica</a:t>
              </a:r>
            </a:p>
            <a:p>
              <a:pPr marL="142875" marR="0" lvl="1" indent="-142875" defTabSz="914400" eaLnBrk="0" latinLnBrk="0" hangingPunct="0">
                <a:lnSpc>
                  <a:spcPct val="90000"/>
                </a:lnSpc>
                <a:spcBef>
                  <a:spcPts val="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tabLst/>
                <a:defRPr/>
              </a:pPr>
              <a:r>
                <a:rPr lang="hr-HR" sz="1500" dirty="0" smtClean="0">
                  <a:latin typeface="+mn-lt"/>
                </a:rPr>
                <a:t>4’’ zaslon osjetljiv na dodir visoke razlučivosti</a:t>
              </a:r>
            </a:p>
            <a:p>
              <a:pPr marL="142875" marR="0" lvl="1" indent="-142875" defTabSz="914400" eaLnBrk="0" latinLnBrk="0" hangingPunct="0">
                <a:lnSpc>
                  <a:spcPct val="90000"/>
                </a:lnSpc>
                <a:spcBef>
                  <a:spcPts val="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tabLst/>
                <a:defRPr/>
              </a:pPr>
              <a:r>
                <a:rPr lang="hr-HR" sz="1500" dirty="0" smtClean="0">
                  <a:latin typeface="+mn-lt"/>
                </a:rPr>
                <a:t>8 GB interne memorije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417204" y="2670269"/>
            <a:ext cx="5750862" cy="3632933"/>
            <a:chOff x="2830428" y="2670269"/>
            <a:chExt cx="5750862" cy="3632933"/>
          </a:xfrm>
        </p:grpSpPr>
        <p:grpSp>
          <p:nvGrpSpPr>
            <p:cNvPr id="56" name="Group 55"/>
            <p:cNvGrpSpPr/>
            <p:nvPr/>
          </p:nvGrpSpPr>
          <p:grpSpPr>
            <a:xfrm>
              <a:off x="2830428" y="2670269"/>
              <a:ext cx="5750862" cy="3386152"/>
              <a:chOff x="2830428" y="2670269"/>
              <a:chExt cx="5750862" cy="3386152"/>
            </a:xfrm>
          </p:grpSpPr>
          <p:pic>
            <p:nvPicPr>
              <p:cNvPr id="7169" name="Picture 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830428" y="2795940"/>
                <a:ext cx="2076412" cy="32604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53" name="Picture 2" descr="http://t2.gstatic.com/images?q=tbn:ANd9GcS-xhcYO07OCYT2t31qLv-T3M3j9cXpE7jmA_G7n_nb1HcqjP6n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050785" y="2670269"/>
                <a:ext cx="1337219" cy="926523"/>
              </a:xfrm>
              <a:prstGeom prst="rect">
                <a:avLst/>
              </a:prstGeom>
              <a:noFill/>
            </p:spPr>
          </p:pic>
          <p:sp>
            <p:nvSpPr>
              <p:cNvPr id="54" name="Rectangle 53"/>
              <p:cNvSpPr/>
              <p:nvPr/>
            </p:nvSpPr>
            <p:spPr bwMode="auto">
              <a:xfrm>
                <a:off x="4237056" y="2833318"/>
                <a:ext cx="991386" cy="464976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square" lIns="90000" tIns="46800" rIns="90000" bIns="46800" anchor="ctr"/>
              <a:lstStyle/>
              <a:p>
                <a:pPr marL="177800" indent="-177800" algn="ctr" defTabSz="365125" eaLnBrk="0" hangingPunct="0">
                  <a:spcBef>
                    <a:spcPts val="0"/>
                  </a:spcBef>
                  <a:spcAft>
                    <a:spcPts val="0"/>
                  </a:spcAft>
                  <a:buClr>
                    <a:srgbClr val="E20074"/>
                  </a:buClr>
                  <a:defRPr/>
                </a:pPr>
                <a:r>
                  <a:rPr lang="hr-HR" sz="1200" b="1" dirty="0" smtClean="0">
                    <a:latin typeface="+mn-lt"/>
                    <a:cs typeface="Arial" pitchFamily="34" charset="0"/>
                  </a:rPr>
                  <a:t>198 kn</a:t>
                </a:r>
              </a:p>
              <a:p>
                <a:pPr marL="177800" indent="-177800" algn="ctr" defTabSz="365125" eaLnBrk="0" hangingPunct="0">
                  <a:spcBef>
                    <a:spcPts val="0"/>
                  </a:spcBef>
                  <a:spcAft>
                    <a:spcPts val="0"/>
                  </a:spcAft>
                  <a:buClr>
                    <a:srgbClr val="E20074"/>
                  </a:buClr>
                  <a:defRPr/>
                </a:pPr>
                <a:r>
                  <a:rPr lang="hr-HR" sz="1200" b="1" dirty="0" smtClean="0">
                    <a:latin typeface="+mn-lt"/>
                    <a:cs typeface="Arial" pitchFamily="34" charset="0"/>
                  </a:rPr>
                  <a:t>Moj Račun  L</a:t>
                </a:r>
                <a:endParaRPr lang="en-US" sz="1000" b="1" dirty="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55" name="Content Placeholder 2"/>
              <p:cNvSpPr txBox="1">
                <a:spLocks/>
              </p:cNvSpPr>
              <p:nvPr/>
            </p:nvSpPr>
            <p:spPr bwMode="gray">
              <a:xfrm>
                <a:off x="4843093" y="4897304"/>
                <a:ext cx="3738197" cy="1134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1" indent="-144000" algn="l" defTabSz="914400" rtl="0" eaLnBrk="0" fontAlgn="base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itchFamily="2" charset="2"/>
                  <a:buChar char="§"/>
                  <a:tabLst/>
                  <a:defRPr/>
                </a:pPr>
                <a:r>
                  <a:rPr kumimoji="0" lang="hr-HR" sz="15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Kompaktni 7-</a:t>
                </a:r>
                <a:r>
                  <a:rPr kumimoji="0" lang="hr-HR" sz="15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inčni</a:t>
                </a:r>
                <a:r>
                  <a:rPr kumimoji="0" lang="hr-HR" sz="1500" b="0" i="0" u="none" strike="noStrike" kern="0" cap="none" spc="0" normalizeH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 </a:t>
                </a:r>
                <a:r>
                  <a:rPr kumimoji="0" lang="hr-HR" sz="1500" b="0" i="0" u="none" strike="noStrike" kern="0" cap="none" spc="0" normalizeH="0" noProof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tablet</a:t>
                </a:r>
                <a:r>
                  <a:rPr kumimoji="0" lang="hr-HR" sz="1500" b="0" i="0" u="none" strike="noStrike" kern="0" cap="none" spc="0" normalizeH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 na Android ICS OS-u</a:t>
                </a:r>
              </a:p>
              <a:p>
                <a:pPr marL="0" marR="0" lvl="1" indent="-144000" algn="l" defTabSz="914400" rtl="0" eaLnBrk="0" fontAlgn="base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itchFamily="2" charset="2"/>
                  <a:buChar char="§"/>
                  <a:tabLst/>
                  <a:defRPr/>
                </a:pPr>
                <a:r>
                  <a:rPr kumimoji="0" lang="hr-HR" sz="15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3.3 </a:t>
                </a:r>
                <a:r>
                  <a:rPr kumimoji="0" lang="hr-HR" sz="15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megapikselna</a:t>
                </a:r>
                <a:r>
                  <a:rPr kumimoji="0" lang="hr-HR" sz="15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 kamera</a:t>
                </a:r>
              </a:p>
              <a:p>
                <a:pPr marL="0" marR="0" lvl="1" indent="-144000" algn="l" defTabSz="914400" rtl="0" eaLnBrk="0" fontAlgn="base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itchFamily="2" charset="2"/>
                  <a:buChar char="§"/>
                  <a:tabLst/>
                  <a:defRPr/>
                </a:pPr>
                <a:r>
                  <a:rPr lang="hr-HR" sz="1500" kern="0" dirty="0" smtClean="0">
                    <a:latin typeface="+mn-lt"/>
                  </a:rPr>
                  <a:t>8 GB interne </a:t>
                </a:r>
                <a:r>
                  <a:rPr lang="hr-HR" sz="1500" kern="0" dirty="0" err="1" smtClean="0">
                    <a:latin typeface="+mn-lt"/>
                  </a:rPr>
                  <a:t>momorije</a:t>
                </a:r>
                <a:endParaRPr lang="hr-HR" sz="1500" kern="0" dirty="0" smtClean="0">
                  <a:latin typeface="+mn-lt"/>
                </a:endParaRPr>
              </a:p>
              <a:p>
                <a:pPr marL="0" marR="0" lvl="1" indent="-144000" algn="l" defTabSz="914400" rtl="0" eaLnBrk="0" fontAlgn="base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itchFamily="2" charset="2"/>
                  <a:buChar char="§"/>
                  <a:tabLst/>
                  <a:defRPr/>
                </a:pPr>
                <a:r>
                  <a:rPr kumimoji="0" lang="hr-HR" sz="15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Preglednik</a:t>
                </a:r>
                <a:r>
                  <a:rPr kumimoji="0" lang="hr-HR" sz="1500" b="0" i="0" u="none" strike="noStrike" kern="0" cap="none" spc="0" normalizeH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 </a:t>
                </a:r>
                <a:r>
                  <a:rPr kumimoji="0" lang="hr-HR" sz="1500" b="0" i="0" u="none" strike="noStrike" kern="0" cap="none" spc="0" normalizeH="0" noProof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oOffice</a:t>
                </a:r>
                <a:r>
                  <a:rPr kumimoji="0" lang="hr-HR" sz="1500" b="0" i="0" u="none" strike="noStrike" kern="0" cap="none" spc="0" normalizeH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 dokumenata</a:t>
                </a:r>
                <a:endParaRPr kumimoji="0" lang="hr-HR" sz="15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</a:endParaRPr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2883878" y="5995425"/>
              <a:ext cx="19782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hr-HR" sz="1400" b="1" dirty="0" err="1" smtClean="0">
                  <a:latin typeface="+mn-lt"/>
                </a:rPr>
                <a:t>Huawei</a:t>
              </a:r>
              <a:r>
                <a:rPr lang="hr-HR" sz="1400" b="1" dirty="0" smtClean="0">
                  <a:latin typeface="+mn-lt"/>
                </a:rPr>
                <a:t> </a:t>
              </a:r>
              <a:r>
                <a:rPr lang="hr-HR" sz="1400" b="1" dirty="0" err="1" smtClean="0">
                  <a:latin typeface="+mn-lt"/>
                </a:rPr>
                <a:t>MediaPad</a:t>
              </a:r>
              <a:r>
                <a:rPr lang="hr-HR" sz="1400" b="1" dirty="0" smtClean="0">
                  <a:latin typeface="+mn-lt"/>
                </a:rPr>
                <a:t> 7 Lite  </a:t>
              </a:r>
              <a:r>
                <a:rPr lang="hr-HR" sz="1400" dirty="0" smtClean="0"/>
                <a:t> </a:t>
              </a:r>
              <a:endParaRPr lang="hr-HR" sz="1400" b="1" dirty="0" smtClean="0">
                <a:latin typeface="+mn-lt"/>
              </a:endParaRPr>
            </a:p>
          </p:txBody>
        </p:sp>
      </p:grpSp>
      <p:pic>
        <p:nvPicPr>
          <p:cNvPr id="23" name="Picture 2" descr="http://t2.gstatic.com/images?q=tbn:ANd9GcS-xhcYO07OCYT2t31qLv-T3M3j9cXpE7jmA_G7n_nb1HcqjP6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8144" y="864929"/>
            <a:ext cx="1337219" cy="926523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 bwMode="auto">
          <a:xfrm>
            <a:off x="1139244" y="1019183"/>
            <a:ext cx="991386" cy="46497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90000" tIns="46800" rIns="90000" bIns="46800" anchor="ctr"/>
          <a:lstStyle/>
          <a:p>
            <a:pPr marL="177800" indent="-177800" algn="ctr" defTabSz="365125" eaLnBrk="0" hangingPunct="0">
              <a:spcBef>
                <a:spcPts val="0"/>
              </a:spcBef>
              <a:spcAft>
                <a:spcPts val="0"/>
              </a:spcAft>
              <a:buClr>
                <a:srgbClr val="E20074"/>
              </a:buClr>
              <a:defRPr/>
            </a:pPr>
            <a:r>
              <a:rPr lang="hr-HR" sz="1200" b="1" dirty="0" smtClean="0">
                <a:latin typeface="+mn-lt"/>
                <a:cs typeface="Arial" pitchFamily="34" charset="0"/>
              </a:rPr>
              <a:t>8 kn </a:t>
            </a:r>
          </a:p>
          <a:p>
            <a:pPr marL="177800" indent="-177800" algn="ctr" defTabSz="365125" eaLnBrk="0" hangingPunct="0">
              <a:spcBef>
                <a:spcPts val="0"/>
              </a:spcBef>
              <a:spcAft>
                <a:spcPts val="0"/>
              </a:spcAft>
              <a:buClr>
                <a:srgbClr val="E20074"/>
              </a:buClr>
              <a:defRPr/>
            </a:pPr>
            <a:r>
              <a:rPr lang="hr-HR" sz="1200" b="1" dirty="0" smtClean="0">
                <a:latin typeface="+mn-lt"/>
                <a:cs typeface="Arial" pitchFamily="34" charset="0"/>
              </a:rPr>
              <a:t>Moj Račun  S</a:t>
            </a:r>
            <a:endParaRPr lang="en-US" sz="1000" b="1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Tarife Moj Račun S i Moj račun L - prednosti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388" y="923191"/>
            <a:ext cx="8532812" cy="5495193"/>
          </a:xfrm>
        </p:spPr>
        <p:txBody>
          <a:bodyPr/>
          <a:lstStyle/>
          <a:p>
            <a:r>
              <a:rPr lang="hr-HR" b="1" dirty="0" smtClean="0"/>
              <a:t>Najbolja</a:t>
            </a:r>
            <a:r>
              <a:rPr lang="hr-HR" dirty="0" smtClean="0"/>
              <a:t> ponuda na tržištu</a:t>
            </a:r>
          </a:p>
          <a:p>
            <a:pPr lvl="1"/>
            <a:r>
              <a:rPr lang="hr-HR" b="1" dirty="0" smtClean="0"/>
              <a:t>1000 minuta  i 500 SMS poruka  </a:t>
            </a:r>
            <a:r>
              <a:rPr lang="hr-HR" dirty="0" smtClean="0"/>
              <a:t>prema svim mrežama za </a:t>
            </a:r>
            <a:r>
              <a:rPr lang="hr-HR" b="1" dirty="0" smtClean="0"/>
              <a:t>105 kn</a:t>
            </a:r>
            <a:endParaRPr lang="hr-HR" dirty="0" smtClean="0"/>
          </a:p>
          <a:p>
            <a:pPr lvl="1"/>
            <a:r>
              <a:rPr lang="hr-HR" b="1" dirty="0" err="1" smtClean="0"/>
              <a:t>Flat</a:t>
            </a:r>
            <a:r>
              <a:rPr lang="hr-HR" b="1" dirty="0" smtClean="0"/>
              <a:t> data promet  </a:t>
            </a:r>
            <a:r>
              <a:rPr lang="hr-HR" dirty="0" smtClean="0"/>
              <a:t>(s 3 GB po najvećoj brzini)</a:t>
            </a:r>
            <a:endParaRPr lang="hr-HR" b="1" dirty="0" smtClean="0"/>
          </a:p>
          <a:p>
            <a:pPr lvl="1"/>
            <a:r>
              <a:rPr lang="hr-HR" dirty="0" smtClean="0"/>
              <a:t>Mogućnost </a:t>
            </a:r>
            <a:r>
              <a:rPr lang="hr-HR" b="1" dirty="0" smtClean="0"/>
              <a:t>ukidanja</a:t>
            </a:r>
            <a:r>
              <a:rPr lang="hr-HR" dirty="0" smtClean="0"/>
              <a:t> CSF-a opcijom “</a:t>
            </a:r>
            <a:r>
              <a:rPr lang="hr-HR" i="1" dirty="0" smtClean="0"/>
              <a:t>Minute i poruke</a:t>
            </a:r>
            <a:r>
              <a:rPr lang="hr-HR" dirty="0" smtClean="0"/>
              <a:t>” – ponuda </a:t>
            </a:r>
            <a:r>
              <a:rPr lang="hr-HR" b="1" dirty="0" smtClean="0"/>
              <a:t>Moj račun+</a:t>
            </a:r>
            <a:endParaRPr lang="hr-HR" dirty="0" smtClean="0"/>
          </a:p>
          <a:p>
            <a:pPr lvl="1"/>
            <a:r>
              <a:rPr lang="hr-HR" dirty="0" smtClean="0"/>
              <a:t>Neograničeni razgovori s obitelji i kolegama unutar VPN-a</a:t>
            </a:r>
          </a:p>
          <a:p>
            <a:pPr lvl="1"/>
            <a:endParaRPr lang="hr-HR" dirty="0" smtClean="0"/>
          </a:p>
          <a:p>
            <a:r>
              <a:rPr lang="hr-HR" b="1" dirty="0" smtClean="0"/>
              <a:t>Limit na potrošnju </a:t>
            </a:r>
            <a:r>
              <a:rPr lang="hr-HR" dirty="0" smtClean="0"/>
              <a:t>– postavljanje granice potrošnje najmlađim članovima obitelji</a:t>
            </a:r>
          </a:p>
          <a:p>
            <a:endParaRPr lang="hr-HR" dirty="0" smtClean="0"/>
          </a:p>
          <a:p>
            <a:r>
              <a:rPr lang="hr-HR" dirty="0" smtClean="0"/>
              <a:t>Idealno za tvrtke koje nisu u mogućnosti svim zaposlenicima osigurati službeni uređaj– zaposlenici </a:t>
            </a:r>
            <a:r>
              <a:rPr lang="hr-HR" b="1" dirty="0" smtClean="0"/>
              <a:t>sami plaćaju </a:t>
            </a:r>
            <a:r>
              <a:rPr lang="hr-HR" dirty="0" smtClean="0"/>
              <a:t>službene telefone i postaju dio korporativnog VPN-a</a:t>
            </a:r>
          </a:p>
          <a:p>
            <a:endParaRPr lang="hr-HR" dirty="0" smtClean="0"/>
          </a:p>
          <a:p>
            <a:r>
              <a:rPr lang="hr-HR" dirty="0" smtClean="0"/>
              <a:t>Ponuda bez uređaja – </a:t>
            </a:r>
            <a:r>
              <a:rPr lang="hr-HR" b="1" dirty="0" smtClean="0"/>
              <a:t>50% popusta </a:t>
            </a:r>
            <a:r>
              <a:rPr lang="hr-HR" dirty="0" smtClean="0"/>
              <a:t>na mjesečnu naknadu u </a:t>
            </a:r>
            <a:r>
              <a:rPr lang="hr-HR" u="sng" dirty="0" smtClean="0"/>
              <a:t>prvoj polovici </a:t>
            </a:r>
            <a:r>
              <a:rPr lang="hr-HR" dirty="0" smtClean="0"/>
              <a:t>trajanja pretplatničkog odnosa</a:t>
            </a:r>
          </a:p>
          <a:p>
            <a:endParaRPr lang="hr-HR" dirty="0" smtClean="0"/>
          </a:p>
          <a:p>
            <a:r>
              <a:rPr lang="hr-HR" b="1" dirty="0" smtClean="0"/>
              <a:t>Povoljna </a:t>
            </a:r>
            <a:r>
              <a:rPr lang="hr-HR" dirty="0" smtClean="0"/>
              <a:t>cijena uređaja</a:t>
            </a:r>
          </a:p>
          <a:p>
            <a:pPr>
              <a:buNone/>
            </a:pPr>
            <a:endParaRPr lang="hr-H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BD361B-DE0E-4E37-9740-758E90FD9B8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4476" y="2638842"/>
            <a:ext cx="1285509" cy="8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4448" y="3884165"/>
            <a:ext cx="1146661" cy="917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64338" y="5241614"/>
            <a:ext cx="823913" cy="1159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5425"/>
            <a:ext cx="8534400" cy="417493"/>
          </a:xfrm>
        </p:spPr>
        <p:txBody>
          <a:bodyPr/>
          <a:lstStyle/>
          <a:p>
            <a:r>
              <a:rPr lang="hr-HR" dirty="0" smtClean="0"/>
              <a:t>Administracija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857232"/>
            <a:ext cx="8515380" cy="3092468"/>
          </a:xfrm>
        </p:spPr>
        <p:txBody>
          <a:bodyPr/>
          <a:lstStyle/>
          <a:p>
            <a:pPr>
              <a:buNone/>
            </a:pPr>
            <a:r>
              <a:rPr lang="hr-HR" sz="1600" b="1" dirty="0" smtClean="0"/>
              <a:t>Vrlo jednostavna administracija:</a:t>
            </a:r>
          </a:p>
          <a:p>
            <a:pPr lvl="1">
              <a:buFont typeface="Wingdings" pitchFamily="2" charset="2"/>
              <a:buChar char="q"/>
            </a:pPr>
            <a:r>
              <a:rPr lang="hr-HR" sz="1600" dirty="0" smtClean="0"/>
              <a:t>Novi korisnici:</a:t>
            </a:r>
          </a:p>
          <a:p>
            <a:pPr lvl="2">
              <a:buFont typeface="Wingdings" pitchFamily="2" charset="2"/>
              <a:buChar char="q"/>
            </a:pPr>
            <a:r>
              <a:rPr lang="hr-HR" sz="1600" dirty="0" smtClean="0"/>
              <a:t>Zahtjev za uslugom je distribuiran Vama u elektronskom obliku</a:t>
            </a:r>
          </a:p>
          <a:p>
            <a:pPr lvl="2">
              <a:buFont typeface="Wingdings" pitchFamily="2" charset="2"/>
              <a:buChar char="q"/>
            </a:pPr>
            <a:r>
              <a:rPr lang="hr-HR" sz="1600" dirty="0" smtClean="0"/>
              <a:t>Zaposlenik i tvrtka potpisuju zahtjev za uslugu Moj račun (korisnik definira koje će dodatne brojeve uzeti na svoj račun)</a:t>
            </a:r>
          </a:p>
          <a:p>
            <a:pPr lvl="2">
              <a:buFont typeface="Wingdings" pitchFamily="2" charset="2"/>
              <a:buChar char="q"/>
            </a:pPr>
            <a:r>
              <a:rPr lang="hr-HR" sz="1600" dirty="0" smtClean="0"/>
              <a:t>Na Zahtjevu se biraju koje tarife želi korisnik Mog računa</a:t>
            </a:r>
          </a:p>
          <a:p>
            <a:pPr lvl="2">
              <a:buFont typeface="Wingdings" pitchFamily="2" charset="2"/>
              <a:buChar char="q"/>
            </a:pPr>
            <a:r>
              <a:rPr lang="hr-HR" sz="1600" dirty="0" smtClean="0"/>
              <a:t>Korisnik može aktivirati dodatne priključke (do 3 priključka na svoj račun)</a:t>
            </a:r>
          </a:p>
          <a:p>
            <a:pPr lvl="2">
              <a:buNone/>
            </a:pPr>
            <a:endParaRPr lang="hr-HR" sz="1600" dirty="0" smtClean="0"/>
          </a:p>
          <a:p>
            <a:pPr lvl="1">
              <a:buFont typeface="Wingdings" pitchFamily="2" charset="2"/>
              <a:buChar char="q"/>
            </a:pPr>
            <a:r>
              <a:rPr lang="hr-HR" sz="1600" dirty="0" smtClean="0"/>
              <a:t>Postojeći korisnici</a:t>
            </a:r>
          </a:p>
          <a:p>
            <a:pPr lvl="2">
              <a:buFont typeface="Wingdings" pitchFamily="2" charset="2"/>
              <a:buChar char="q"/>
            </a:pPr>
            <a:r>
              <a:rPr lang="hr-HR" sz="1600" dirty="0" smtClean="0"/>
              <a:t>Putem kontaktnog centra (</a:t>
            </a:r>
            <a:r>
              <a:rPr lang="hr-HR" sz="1600" b="1" dirty="0" smtClean="0"/>
              <a:t>0800 9500</a:t>
            </a:r>
            <a:r>
              <a:rPr lang="hr-HR" sz="1600" dirty="0" smtClean="0"/>
              <a:t>)  i kasnije web-a i SMS-a korisnik Nositelj usluge VPN Moj račun radi sam svu administraciju svojih usluga na svim svojim priključcima</a:t>
            </a:r>
          </a:p>
          <a:p>
            <a:pPr>
              <a:buNone/>
            </a:pPr>
            <a:r>
              <a:rPr lang="hr-HR" dirty="0" smtClean="0"/>
              <a:t>                             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01038" y="6669088"/>
            <a:ext cx="539750" cy="1444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BBD361B-DE0E-4E37-9740-758E90FD9B8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050" name="Picture 2" descr="C:\Users\kkupresak\Documents\Logo\CC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9237" y="4265612"/>
            <a:ext cx="2722563" cy="1933575"/>
          </a:xfrm>
          <a:prstGeom prst="rect">
            <a:avLst/>
          </a:prstGeom>
          <a:noFill/>
        </p:spPr>
      </p:pic>
      <p:pic>
        <p:nvPicPr>
          <p:cNvPr id="2051" name="Picture 3" descr="C:\Users\kkupresak\Documents\Logo\skype-mobile-sm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6000" y="4235450"/>
            <a:ext cx="2743200" cy="1962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TE Master E">
  <a:themeElements>
    <a:clrScheme name="">
      <a:dk1>
        <a:srgbClr val="000000"/>
      </a:dk1>
      <a:lt1>
        <a:srgbClr val="FFFFFF"/>
      </a:lt1>
      <a:dk2>
        <a:srgbClr val="E20074"/>
      </a:dk2>
      <a:lt2>
        <a:srgbClr val="CCCCCC"/>
      </a:lt2>
      <a:accent1>
        <a:srgbClr val="427BAB"/>
      </a:accent1>
      <a:accent2>
        <a:srgbClr val="FDD167"/>
      </a:accent2>
      <a:accent3>
        <a:srgbClr val="FFFFFF"/>
      </a:accent3>
      <a:accent4>
        <a:srgbClr val="000000"/>
      </a:accent4>
      <a:accent5>
        <a:srgbClr val="B0BFD2"/>
      </a:accent5>
      <a:accent6>
        <a:srgbClr val="E5BD5D"/>
      </a:accent6>
      <a:hlink>
        <a:srgbClr val="E20074"/>
      </a:hlink>
      <a:folHlink>
        <a:srgbClr val="64B9E4"/>
      </a:folHlink>
    </a:clrScheme>
    <a:fontScheme name="DTE Master E">
      <a:majorFont>
        <a:latin typeface="Tele-GroteskNor"/>
        <a:ea typeface=""/>
        <a:cs typeface=""/>
      </a:majorFont>
      <a:minorFont>
        <a:latin typeface="Tele-GroteskNo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128588" marR="0" indent="-1285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tx2"/>
          </a:buClr>
          <a:buSzPct val="75000"/>
          <a:buFont typeface="Wingdings" pitchFamily="2" charset="2"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le-GroteskNor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128588" marR="0" indent="-1285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tx2"/>
          </a:buClr>
          <a:buSzPct val="75000"/>
          <a:buFont typeface="Wingdings" pitchFamily="2" charset="2"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le-GroteskNor" pitchFamily="2" charset="0"/>
          </a:defRPr>
        </a:defPPr>
      </a:lstStyle>
    </a:lnDef>
  </a:objectDefaults>
  <a:extraClrSchemeLst>
    <a:extraClrScheme>
      <a:clrScheme name="DTE Master E 1">
        <a:dk1>
          <a:srgbClr val="000000"/>
        </a:dk1>
        <a:lt1>
          <a:srgbClr val="FFFFFF"/>
        </a:lt1>
        <a:dk2>
          <a:srgbClr val="E20074"/>
        </a:dk2>
        <a:lt2>
          <a:srgbClr val="CCCCCC"/>
        </a:lt2>
        <a:accent1>
          <a:srgbClr val="3366CC"/>
        </a:accent1>
        <a:accent2>
          <a:srgbClr val="FDD167"/>
        </a:accent2>
        <a:accent3>
          <a:srgbClr val="FFFFFF"/>
        </a:accent3>
        <a:accent4>
          <a:srgbClr val="000000"/>
        </a:accent4>
        <a:accent5>
          <a:srgbClr val="ADB8E2"/>
        </a:accent5>
        <a:accent6>
          <a:srgbClr val="E5BD5D"/>
        </a:accent6>
        <a:hlink>
          <a:srgbClr val="E20074"/>
        </a:hlink>
        <a:folHlink>
          <a:srgbClr val="64B9E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434</TotalTime>
  <Words>622</Words>
  <Application>Microsoft Office PowerPoint</Application>
  <PresentationFormat>On-screen Show (4:3)</PresentationFormat>
  <Paragraphs>127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1_DTE Master E</vt:lpstr>
      <vt:lpstr>Tarife Moj račun S i L</vt:lpstr>
      <vt:lpstr>Sadržaj</vt:lpstr>
      <vt:lpstr>Opis ponude</vt:lpstr>
      <vt:lpstr>Moj račun tarife</vt:lpstr>
      <vt:lpstr>Ponuda Moj račun+</vt:lpstr>
      <vt:lpstr>Ponuda uređaja</vt:lpstr>
      <vt:lpstr>Tarife Moj Račun S i Moj račun L - prednosti</vt:lpstr>
      <vt:lpstr>Administracija</vt:lpstr>
    </vt:vector>
  </TitlesOfParts>
  <Company>HT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new PowerPoint template for T-HT.</dc:title>
  <dc:creator>Mario Pavlić</dc:creator>
  <cp:lastModifiedBy>KKauric</cp:lastModifiedBy>
  <cp:revision>1836</cp:revision>
  <cp:lastPrinted>2004-05-03T12:32:27Z</cp:lastPrinted>
  <dcterms:created xsi:type="dcterms:W3CDTF">2004-10-19T07:39:45Z</dcterms:created>
  <dcterms:modified xsi:type="dcterms:W3CDTF">2013-05-28T16:08:30Z</dcterms:modified>
</cp:coreProperties>
</file>